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1"/>
    <p:sldMasterId id="2147483735" r:id="rId2"/>
  </p:sldMasterIdLst>
  <p:notesMasterIdLst>
    <p:notesMasterId r:id="rId31"/>
  </p:notesMasterIdLst>
  <p:handoutMasterIdLst>
    <p:handoutMasterId r:id="rId32"/>
  </p:handoutMasterIdLst>
  <p:sldIdLst>
    <p:sldId id="256" r:id="rId3"/>
    <p:sldId id="277" r:id="rId4"/>
    <p:sldId id="259" r:id="rId5"/>
    <p:sldId id="400" r:id="rId6"/>
    <p:sldId id="401" r:id="rId7"/>
    <p:sldId id="368" r:id="rId8"/>
    <p:sldId id="367" r:id="rId9"/>
    <p:sldId id="397" r:id="rId10"/>
    <p:sldId id="381" r:id="rId11"/>
    <p:sldId id="382" r:id="rId12"/>
    <p:sldId id="383" r:id="rId13"/>
    <p:sldId id="384" r:id="rId14"/>
    <p:sldId id="385" r:id="rId15"/>
    <p:sldId id="386" r:id="rId16"/>
    <p:sldId id="387" r:id="rId17"/>
    <p:sldId id="388" r:id="rId18"/>
    <p:sldId id="402" r:id="rId19"/>
    <p:sldId id="390" r:id="rId20"/>
    <p:sldId id="389" r:id="rId21"/>
    <p:sldId id="391" r:id="rId22"/>
    <p:sldId id="392" r:id="rId23"/>
    <p:sldId id="393" r:id="rId24"/>
    <p:sldId id="394" r:id="rId25"/>
    <p:sldId id="395" r:id="rId26"/>
    <p:sldId id="396" r:id="rId27"/>
    <p:sldId id="398" r:id="rId28"/>
    <p:sldId id="399" r:id="rId29"/>
    <p:sldId id="27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out the Template" id="{834F39F6-D0BC-DA4B-9D2B-0EC3012CFA6F}">
          <p14:sldIdLst/>
        </p14:section>
        <p14:section name="Light theme" id="{4C6A757E-5EA1-2B40-AB96-DA20F26B9C5B}">
          <p14:sldIdLst>
            <p14:sldId id="256"/>
            <p14:sldId id="277"/>
            <p14:sldId id="259"/>
            <p14:sldId id="400"/>
            <p14:sldId id="401"/>
            <p14:sldId id="368"/>
            <p14:sldId id="367"/>
            <p14:sldId id="397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402"/>
            <p14:sldId id="390"/>
            <p14:sldId id="389"/>
            <p14:sldId id="391"/>
            <p14:sldId id="392"/>
            <p14:sldId id="393"/>
            <p14:sldId id="394"/>
            <p14:sldId id="395"/>
            <p14:sldId id="396"/>
            <p14:sldId id="398"/>
            <p14:sldId id="399"/>
            <p14:sldId id="272"/>
          </p14:sldIdLst>
        </p14:section>
        <p14:section name="Hide Slides" id="{CE96F278-2CD3-4941-BA15-3EEB0D5547D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or Bernardinelli" initials="VB" lastIdx="1" clrIdx="0">
    <p:extLst>
      <p:ext uri="{19B8F6BF-5375-455C-9EA6-DF929625EA0E}">
        <p15:presenceInfo xmlns:p15="http://schemas.microsoft.com/office/powerpoint/2012/main" userId="Vitor Bernardinel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6699FF"/>
    <a:srgbClr val="41727E"/>
    <a:srgbClr val="2E686C"/>
    <a:srgbClr val="56504B"/>
    <a:srgbClr val="67605B"/>
    <a:srgbClr val="79726D"/>
    <a:srgbClr val="8B8580"/>
    <a:srgbClr val="FCFBFA"/>
    <a:srgbClr val="E5DB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44" autoAdjust="0"/>
    <p:restoredTop sz="84569" autoAdjust="0"/>
  </p:normalViewPr>
  <p:slideViewPr>
    <p:cSldViewPr snapToGrid="0">
      <p:cViewPr varScale="1">
        <p:scale>
          <a:sx n="69" d="100"/>
          <a:sy n="69" d="100"/>
        </p:scale>
        <p:origin x="576" y="44"/>
      </p:cViewPr>
      <p:guideLst/>
    </p:cSldViewPr>
  </p:slideViewPr>
  <p:outlineViewPr>
    <p:cViewPr>
      <p:scale>
        <a:sx n="33" d="100"/>
        <a:sy n="33" d="100"/>
      </p:scale>
      <p:origin x="0" y="-121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6" d="100"/>
          <a:sy n="136" d="100"/>
        </p:scale>
        <p:origin x="307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EA5244-BC3A-7A4D-B9E6-B928720290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5B08D4-33FD-AB4E-971F-C23E61AE92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0BDEF-5E46-4C38-97AE-078FE78545A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749FB-11A2-4844-A3E2-6409BDCA4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54BFF-84E0-DD4D-AA95-9000411895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3F28C-7873-F94D-89B6-7E3636EF75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65067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C16FB-9D68-C74B-AABD-CDFC2ED74F2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888429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Apresentar sobre o welcome meeting </a:t>
            </a:r>
          </a:p>
          <a:p>
            <a:r>
              <a:rPr lang="pt-BR" dirty="0"/>
              <a:t>Primeiramente sejam bem vindos essa</a:t>
            </a:r>
            <a:r>
              <a:rPr lang="pt-BR" baseline="0" dirty="0"/>
              <a:t> é a nossa welcome meetig, gostaria de agradecer por terem optado em utilizar nossos produtos/serviços Oracle como solução de TI de vocês.</a:t>
            </a:r>
            <a:endParaRPr lang="pt-BR" dirty="0"/>
          </a:p>
          <a:p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Apresentar pessoas</a:t>
            </a:r>
            <a:r>
              <a:rPr lang="pt-BR" baseline="0" dirty="0"/>
              <a:t> do time Cloud Specialist</a:t>
            </a:r>
          </a:p>
          <a:p>
            <a:pPr marL="0" indent="0">
              <a:buFontTx/>
              <a:buNone/>
            </a:pPr>
            <a:r>
              <a:rPr lang="pt-BR" baseline="0" dirty="0"/>
              <a:t>Faço parte do time de Cloud Specialist aqui na Oracle em conjunto com Marcel e Yuri, inicialmente quem irá suporta-los será o Yuri Paes, porém essa primeira reunião eu irei conduzi-los.</a:t>
            </a:r>
          </a:p>
          <a:p>
            <a:pPr marL="0" indent="0">
              <a:buFontTx/>
              <a:buNone/>
            </a:pPr>
            <a:endParaRPr lang="pt-BR" baseline="0" dirty="0"/>
          </a:p>
          <a:p>
            <a:pPr marL="171450" indent="-171450">
              <a:buFontTx/>
              <a:buChar char="-"/>
            </a:pPr>
            <a:r>
              <a:rPr lang="pt-BR" baseline="0" dirty="0"/>
              <a:t>Apresentar pessoas que estão no call do lado Oracle</a:t>
            </a:r>
          </a:p>
          <a:p>
            <a:pPr marL="0" indent="0">
              <a:buFontTx/>
              <a:buNone/>
            </a:pPr>
            <a:r>
              <a:rPr lang="pt-BR" baseline="0" dirty="0"/>
              <a:t>Tech Sales representative  </a:t>
            </a:r>
          </a:p>
          <a:p>
            <a:pPr marL="0" indent="0">
              <a:buFontTx/>
              <a:buNone/>
            </a:pPr>
            <a:r>
              <a:rPr lang="pt-BR" baseline="0" dirty="0"/>
              <a:t>Systems Representative</a:t>
            </a:r>
          </a:p>
          <a:p>
            <a:pPr marL="0" indent="0">
              <a:buFontTx/>
              <a:buNone/>
            </a:pPr>
            <a:r>
              <a:rPr lang="pt-BR" baseline="0" dirty="0"/>
              <a:t>Install Coordinator - Dana / Karina – coordena as atividades de deploy</a:t>
            </a:r>
          </a:p>
          <a:p>
            <a:pPr marL="0" indent="0">
              <a:buFontTx/>
              <a:buNone/>
            </a:pPr>
            <a:r>
              <a:rPr lang="pt-BR" baseline="0" dirty="0"/>
              <a:t>Hardware Engineer Team </a:t>
            </a:r>
          </a:p>
          <a:p>
            <a:pPr marL="0" indent="0">
              <a:buFontTx/>
              <a:buNone/>
            </a:pPr>
            <a:endParaRPr lang="pt-BR" baseline="0" dirty="0"/>
          </a:p>
          <a:p>
            <a:pPr marL="171450" indent="-171450">
              <a:buFontTx/>
              <a:buChar char="-"/>
            </a:pPr>
            <a:r>
              <a:rPr lang="pt-BR" baseline="0" dirty="0"/>
              <a:t>Solicitar a apresentação do cliente</a:t>
            </a:r>
          </a:p>
          <a:p>
            <a:pPr marL="0" indent="0">
              <a:buFontTx/>
              <a:buNone/>
            </a:pPr>
            <a:r>
              <a:rPr lang="pt-BR" baseline="0" dirty="0"/>
              <a:t>Coletar as informações dos pontos de contato do cliente.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30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Oracle disponibiliza Patches</a:t>
            </a:r>
            <a:r>
              <a:rPr lang="pt-BR" baseline="0" dirty="0"/>
              <a:t> de segurança e vulnerabilidades a cada quarter para todos os componentes do ExaC@C Dom0 e DomU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756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Oracle disponibiliza Patches</a:t>
            </a:r>
            <a:r>
              <a:rPr lang="pt-BR" baseline="0" dirty="0"/>
              <a:t> de segurança e vulnerabilidades a cada quarter para todos os componentes do ExaC@C Dom0 e DomU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96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Oracle disponibiliza Patches</a:t>
            </a:r>
            <a:r>
              <a:rPr lang="pt-BR" baseline="0" dirty="0"/>
              <a:t> de segurança e vulnerabilidades a cada quarter para todos os componentes do ExaC@C Dom0 e DomU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86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Oracle disponibiliza Patches</a:t>
            </a:r>
            <a:r>
              <a:rPr lang="pt-BR" baseline="0" dirty="0"/>
              <a:t> de segurança e vulnerabilidades a cada quarter para todos os componentes do ExaC@C Dom0 e DomU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12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Oracle disponibiliza Patches</a:t>
            </a:r>
            <a:r>
              <a:rPr lang="pt-BR" baseline="0" dirty="0"/>
              <a:t> de segurança e vulnerabilidades a cada quarter para todos os componentes do ExaC@C Dom0 e DomU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003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Oracle disponibiliza Patches</a:t>
            </a:r>
            <a:r>
              <a:rPr lang="pt-BR" baseline="0" dirty="0"/>
              <a:t> de segurança e vulnerabilidades a cada quarter para todos os componentes do ExaC@C Dom0 e DomU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03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Oracle disponibiliza Patches</a:t>
            </a:r>
            <a:r>
              <a:rPr lang="pt-BR" baseline="0" dirty="0"/>
              <a:t> de segurança e vulnerabilidades a cada quarter para todos os componentes do ExaC@C Dom0 e DomU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62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Oracle disponibiliza Patches</a:t>
            </a:r>
            <a:r>
              <a:rPr lang="pt-BR" baseline="0" dirty="0"/>
              <a:t> de segurança e vulnerabilidades a cada quarter para todos os componentes do ExaC@C Dom0 e DomU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575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Oracle disponibiliza Patches</a:t>
            </a:r>
            <a:r>
              <a:rPr lang="pt-BR" baseline="0" dirty="0"/>
              <a:t> de segurança e vulnerabilidades a cada quarter para todos os componentes do ExaC@C Dom0 e DomU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47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Oracle disponibiliza Patches</a:t>
            </a:r>
            <a:r>
              <a:rPr lang="pt-BR" baseline="0" dirty="0"/>
              <a:t> de segurança e vulnerabilidades a cada quarter para todos os componentes do ExaC@C Dom0 e DomU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97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Declaração de Porto Seguro</a:t>
            </a:r>
          </a:p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03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Oracle disponibiliza Patches</a:t>
            </a:r>
            <a:r>
              <a:rPr lang="pt-BR" baseline="0" dirty="0"/>
              <a:t> de segurança e vulnerabilidades a cada quarter para todos os componentes do ExaC@C Dom0 e DomU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83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Oracle disponibiliza Patches</a:t>
            </a:r>
            <a:r>
              <a:rPr lang="pt-BR" baseline="0" dirty="0"/>
              <a:t> de segurança e vulnerabilidades a cada quarter para todos os componentes do ExaC@C Dom0 e DomU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655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Oracle disponibiliza Patches</a:t>
            </a:r>
            <a:r>
              <a:rPr lang="pt-BR" baseline="0" dirty="0"/>
              <a:t> de segurança e vulnerabilidades a cada quarter para todos os componentes do ExaC@C Dom0 e DomU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318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Oracle disponibiliza Patches</a:t>
            </a:r>
            <a:r>
              <a:rPr lang="pt-BR" baseline="0" dirty="0"/>
              <a:t> de segurança e vulnerabilidades a cada quarter para todos os componentes do ExaC@C Dom0 e DomU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01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Oracle disponibiliza Patches</a:t>
            </a:r>
            <a:r>
              <a:rPr lang="pt-BR" baseline="0" dirty="0"/>
              <a:t> de segurança e vulnerabilidades a cada quarter para todos os componentes do ExaC@C Dom0 e DomU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43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96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Oracle Sans" panose="020B0503020204020204" pitchFamily="34" charset="0"/>
              </a:rPr>
              <a:t>Realizar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Oracle Sans" panose="020B0503020204020204" pitchFamily="34" charset="0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Oracle Sans" panose="020B0503020204020204" pitchFamily="34" charset="0"/>
              </a:rPr>
              <a:t>comparações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Oracle Sans" panose="020B0503020204020204" pitchFamily="34" charset="0"/>
              </a:rPr>
              <a:t> entre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Oracle Sans" panose="020B0503020204020204" pitchFamily="34" charset="0"/>
              </a:rPr>
              <a:t>os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Oracle Sans" panose="020B0503020204020204" pitchFamily="34" charset="0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Oracle Sans" panose="020B0503020204020204" pitchFamily="34" charset="0"/>
              </a:rPr>
              <a:t>formatos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Oracle Sans" panose="020B0503020204020204" pitchFamily="34" charset="0"/>
              </a:rPr>
              <a:t> de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Oracle Sans" panose="020B0503020204020204" pitchFamily="34" charset="0"/>
              </a:rPr>
              <a:t>serviços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Oracle Sans" panose="020B0503020204020204" pitchFamily="34" charset="0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Oracle Sans" panose="020B0503020204020204" pitchFamily="34" charset="0"/>
              </a:rPr>
              <a:t>Exadatas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Oracle Sans" panose="020B0503020204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Oracle Sans" panose="020B05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Oracle Sans" panose="020B0503020204020204" pitchFamily="34" charset="0"/>
              </a:rPr>
              <a:t>Autonomous Transaction Processing and Autonomous Data Warehouse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933ECC-E0CF-0046-886A-9193EDBC835B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5/17/2023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CC16FB-9D68-C74B-AABD-CDFC2ED74F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156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Oracle disponibiliza Patches</a:t>
            </a:r>
            <a:r>
              <a:rPr lang="pt-BR" baseline="0" dirty="0"/>
              <a:t> de segurança e vulnerabilidades a cada quarter para todos os componentes do ExaC@C Dom0 e DomU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472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Oracle disponibiliza Patches</a:t>
            </a:r>
            <a:r>
              <a:rPr lang="pt-BR" baseline="0" dirty="0"/>
              <a:t> de segurança e vulnerabilidades a cada quarter para todos os componentes do ExaC@C Dom0 e DomU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13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Oracle disponibiliza Patches</a:t>
            </a:r>
            <a:r>
              <a:rPr lang="pt-BR" baseline="0" dirty="0"/>
              <a:t> de segurança e vulnerabilidades a cada quarter para todos os componentes do ExaC@C Dom0 e DomU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48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Oracle disponibiliza Patches</a:t>
            </a:r>
            <a:r>
              <a:rPr lang="pt-BR" baseline="0" dirty="0"/>
              <a:t> de segurança e vulnerabilidades a cada quarter para todos os componentes do ExaC@C Dom0 e DomU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926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Oracle disponibiliza Patches</a:t>
            </a:r>
            <a:r>
              <a:rPr lang="pt-BR" baseline="0" dirty="0"/>
              <a:t> de segurança e vulnerabilidades a cada quarter para todos os componentes do ExaC@C Dom0 e DomU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921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Oracle disponibiliza Patches</a:t>
            </a:r>
            <a:r>
              <a:rPr lang="pt-BR" baseline="0" dirty="0"/>
              <a:t> de segurança e vulnerabilidades a cada quarter para todos os componentes do ExaC@C Dom0 e DomU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46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sv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198333D-FF3E-E64D-8889-26B8EFCA26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495E0F7-BDCD-40B6-ADD2-43E4A94DFE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pt-BR"/>
              <a:t>Clique no ícone para adicionar uma imagem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0545" y="4661231"/>
            <a:ext cx="6315978" cy="218094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0545" y="4952092"/>
            <a:ext cx="6315978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30545" y="1850640"/>
            <a:ext cx="6315978" cy="225153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 userDrawn="1"/>
        </p:nvSpPr>
        <p:spPr>
          <a:xfrm>
            <a:off x="5430546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BEAECEC9-004F-624F-96D0-64C7FD4409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FB74B7-684A-0343-AB5E-04DBC7A25953}"/>
              </a:ext>
            </a:extLst>
          </p:cNvPr>
          <p:cNvSpPr txBox="1"/>
          <p:nvPr userDrawn="1"/>
        </p:nvSpPr>
        <p:spPr>
          <a:xfrm>
            <a:off x="944517" y="6415801"/>
            <a:ext cx="598442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238AF8-3EBB-8C42-9D7F-306684D525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6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E7EFAFBA-C533-AF47-8C5A-87A1579768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203EF7-0022-9042-AE87-EABCBB9B126E}"/>
              </a:ext>
            </a:extLst>
          </p:cNvPr>
          <p:cNvSpPr/>
          <p:nvPr userDrawn="1"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rgbClr val="E0E2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214" y="1101969"/>
            <a:ext cx="9165494" cy="2975336"/>
          </a:xfrm>
        </p:spPr>
        <p:txBody>
          <a:bodyPr lIns="0" anchor="b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214" y="4637490"/>
            <a:ext cx="9165494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0214" y="4962513"/>
            <a:ext cx="9165494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 userDrawn="1"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66F36DD-F60C-6546-9240-CD06125DC8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2AD2F-E71B-794F-9680-FD1C16A0CC41}"/>
              </a:ext>
            </a:extLst>
          </p:cNvPr>
          <p:cNvSpPr txBox="1"/>
          <p:nvPr userDrawn="1"/>
        </p:nvSpPr>
        <p:spPr>
          <a:xfrm>
            <a:off x="944517" y="6415801"/>
            <a:ext cx="598442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583B7E-CE5D-AD4D-B063-8E5D2E58D0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7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-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190DBB-69E8-094F-9F7D-5D6A482AA9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D6C94-D81A-4373-BA17-63D490F7AB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233A9-8B36-4159-8975-F1366CB54C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84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A362B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A31DDD-B87C-9941-AC16-648C97686F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07A0B-BD36-4925-BB53-F5C39932C5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B5254-C1BE-4BD7-AEA0-11CA078C98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3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0A188CAD-EDD5-0B4B-ACA6-7BB921B673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49192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89915E-3BB4-984C-995B-EC93CAB6F8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BE2BE7-A786-40D1-899E-BA0BC0A3062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FAA5D-3D6F-42A2-BC58-445E0F3D63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4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Three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8BB1C4CD-239E-1A45-BED4-F5593A57A2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7508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C944C2F4-C444-E840-AF85-154A3F44C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06922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D64B38-6D6E-134B-A424-A829933EEF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75FCB-2F08-4218-8648-A3F1B1E55A7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DCF91-9764-4404-A8F5-D333B2B56FE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31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4246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4270" y="2271143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270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4246" y="2278497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DFA13-DE4E-D74A-967B-DF86B2E018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AC52EB-2486-4E8F-B076-394C9E4D6BB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E87C6-A422-44C8-ACAF-34E689290F2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16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6" y="2275167"/>
            <a:ext cx="1906500" cy="914400"/>
          </a:xfrm>
        </p:spPr>
        <p:txBody>
          <a:bodyPr lIns="0" rIns="0">
            <a:noAutofit/>
          </a:bodyPr>
          <a:lstStyle>
            <a:lvl1pPr>
              <a:defRPr sz="6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286" y="3231646"/>
            <a:ext cx="4371153" cy="914400"/>
          </a:xfr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1800" b="0" i="0">
                <a:solidFill>
                  <a:srgbClr val="4A362B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1D0A30-5593-40C9-9453-438629C2E1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02545-480D-4E7B-9346-BAF45A820D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35EE8B-95EA-4038-994D-5F9FD147E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5AD46E-6202-4D45-AEE6-9E3FC0694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0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B16600C8-A851-494D-A5DF-470343F87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A2E959E-F30E-F643-947E-CE66F05DD8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rgbClr val="4E3629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F0904C-A879-D843-B633-25611F0A9B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411D17-F083-41F6-918B-798D71F778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E5B1C-BBF2-49B4-9888-69F0DADBBD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hank you 2">
    <p:bg>
      <p:bgPr>
        <a:solidFill>
          <a:srgbClr val="72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E9993A3-6C44-3E43-901B-8B5EA2ACF6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pt-BR"/>
              <a:t>Clique no ícone para adicionar uma imagem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101D4-18B6-9A46-8025-E830A44D3C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CD757BAF-41C4-7642-A4DE-49E96BDAD7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63FD2FE0-050F-8C48-9CCE-7426577AF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B9976F2-AC01-0B48-8E64-DD931422FA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9DA60-A8F5-5C46-87BD-583E2F3FB50A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DA1F36F-A66E-2744-9B9A-0F241EF7D8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-786"/>
            <a:ext cx="6096000" cy="6858000"/>
          </a:xfrm>
        </p:spPr>
        <p:txBody>
          <a:bodyPr/>
          <a:lstStyle/>
          <a:p>
            <a:r>
              <a:rPr lang="pt-BR"/>
              <a:t>Clique no ícone para adicionar uma imagem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5DCFC1-0F99-EB42-9252-693A872EE5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27DC7F-5A5A-4C5E-9803-014AD28FF4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94833-4AC2-476E-A6DE-A03E7A4DDD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08427B9D-AAC0-4043-8DC3-58E7B3497D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840B289-DD9F-42D1-BB13-0675E99B75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2EBD4F-0442-764D-95B1-7BB4691D116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AB6B7-FC6F-4EEC-B0F1-9C335F9667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F679F-0E14-4249-A487-FC23DA4493B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0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A8E5EA-5030-48C4-99E7-E61D164BDE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98333D-FF3E-E64D-8889-26B8EFCA26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0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B5A834A-43F9-4474-9552-1B566FAA27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4" name="Picture 13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7C1B8942-1252-40E6-8C4B-37AD51638E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rgbClr val="ECB85A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BCFA5F-5611-BA47-A551-0D3BA36CA7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DB96B-56B7-46AB-80A5-E740BBCB8B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0259F-EE98-4E77-9839-4C299CEA3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5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F6432D01-A6C7-114E-B0E4-99D85C239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/>
        </p:blipFill>
        <p:spPr>
          <a:xfrm>
            <a:off x="7080948" y="212826"/>
            <a:ext cx="5111051" cy="2299468"/>
          </a:xfrm>
          <a:prstGeom prst="rect">
            <a:avLst/>
          </a:prstGeom>
        </p:spPr>
      </p:pic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9A174D-36B9-9A49-AD57-EE666A0CE566}"/>
              </a:ext>
            </a:extLst>
          </p:cNvPr>
          <p:cNvSpPr/>
          <p:nvPr userDrawn="1"/>
        </p:nvSpPr>
        <p:spPr>
          <a:xfrm>
            <a:off x="10418601" y="5036959"/>
            <a:ext cx="261122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BAD0F-FE4F-2F4E-95EB-338C4059E78B}"/>
              </a:ext>
            </a:extLst>
          </p:cNvPr>
          <p:cNvSpPr/>
          <p:nvPr userDrawn="1"/>
        </p:nvSpPr>
        <p:spPr>
          <a:xfrm>
            <a:off x="11502723" y="5644791"/>
            <a:ext cx="100826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01AE0-191D-0D4F-8D04-33B0884AFE47}"/>
              </a:ext>
            </a:extLst>
          </p:cNvPr>
          <p:cNvSpPr/>
          <p:nvPr userDrawn="1"/>
        </p:nvSpPr>
        <p:spPr>
          <a:xfrm>
            <a:off x="11008032" y="4790761"/>
            <a:ext cx="643642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070C1B-C4CA-9C4C-BBFD-7F9898CE084C}"/>
              </a:ext>
            </a:extLst>
          </p:cNvPr>
          <p:cNvSpPr/>
          <p:nvPr userDrawn="1"/>
        </p:nvSpPr>
        <p:spPr>
          <a:xfrm>
            <a:off x="10808761" y="5036959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226D1F-36E2-FB4B-94C3-CBD02190671F}"/>
              </a:ext>
            </a:extLst>
          </p:cNvPr>
          <p:cNvSpPr/>
          <p:nvPr userDrawn="1"/>
        </p:nvSpPr>
        <p:spPr>
          <a:xfrm>
            <a:off x="11508670" y="56468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rgbClr val="ECB85A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5421AE-3506-4D43-95C5-E39AB50FF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B4C9E13-DA16-49DD-BFBD-74BB1FA200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4113C-20DC-4967-AA08-3F6C42E69B6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E3DB1-B881-493F-8F99-117753D304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2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A6A809C4-004B-41C4-A764-304E91EF7D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16F8285-7F80-9E47-812A-1A8AFBF908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68" y="838952"/>
            <a:ext cx="1345809" cy="171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3AB50-F71A-C141-8E4C-4C3726E160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7D5317-746C-4CF0-AEEE-2D7626ECBD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71D98D-6B46-48EF-8D0D-2AAA099A55E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A4C97F1E-BE16-AA42-BFFE-49B2AA09D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3"/>
          <a:stretch/>
        </p:blipFill>
        <p:spPr>
          <a:xfrm flipH="1">
            <a:off x="7263302" y="224473"/>
            <a:ext cx="4928697" cy="2612033"/>
          </a:xfrm>
          <a:prstGeom prst="rect">
            <a:avLst/>
          </a:prstGeom>
        </p:spPr>
      </p:pic>
      <p:pic>
        <p:nvPicPr>
          <p:cNvPr id="12" name="Picture 11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5F7F53D4-47BD-9145-A247-BCC9EDCB7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16F8285-7F80-9E47-812A-1A8AFBF908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68" y="838952"/>
            <a:ext cx="1345809" cy="171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A5C7BD-760D-5147-B15C-5257558DF45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53DE52-AC7B-4161-B95D-697859A920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213284-E15E-4389-B747-0878740056C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5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01B341-CE4F-4A4A-83C2-9813F15E75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90D434-9F80-4D7D-840A-0535E9467C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AEB73-FD9D-4BDC-8014-8A23904D57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4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59226" y="1729568"/>
            <a:ext cx="6184238" cy="482019"/>
          </a:xfrm>
        </p:spPr>
        <p:txBody>
          <a:bodyPr lIns="0">
            <a:noAutofit/>
          </a:bodyPr>
          <a:lstStyle>
            <a:lvl1pPr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59226" y="2852531"/>
            <a:ext cx="6184237" cy="2587963"/>
          </a:xfrm>
        </p:spPr>
        <p:txBody>
          <a:bodyPr lIns="0" anchor="ctr" anchorCtr="0">
            <a:no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 userDrawn="1"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D3678D-880F-6545-80F0-0F8C8579C9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D20634-3E03-42BA-9E65-8D474CE5DB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B103B-7B4E-4EF2-B2AC-56C456AA73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2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/>
          <a:stretch/>
        </p:blipFill>
        <p:spPr>
          <a:xfrm>
            <a:off x="6337183" y="565565"/>
            <a:ext cx="5854818" cy="316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110436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 userDrawn="1"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Two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Five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720989-2482-AB44-A4C6-51E24E7790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F703C9-4FDD-4F44-9D4C-DE37399565B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42AF7-5BA7-456C-A09B-16DC37B984D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8AFA1C8-063D-48B1-AD4E-5E6897F06D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250C7C-7F0B-2B44-AAA6-883F6AB7E0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 userDrawn="1"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6" y="5564669"/>
            <a:ext cx="998378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955256"/>
            <a:ext cx="2589212" cy="1106907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 userDrawn="1"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2846F1-7A16-524E-98CA-4D4F833E63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C62E7F-282B-48B1-B108-B32B3016C36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A5CEE-4E2B-4A73-B504-17B364D970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5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0545" y="4661231"/>
            <a:ext cx="6315978" cy="218094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0545" y="4952092"/>
            <a:ext cx="6315978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30545" y="1850640"/>
            <a:ext cx="6315978" cy="225153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 userDrawn="1"/>
        </p:nvSpPr>
        <p:spPr>
          <a:xfrm>
            <a:off x="5430546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E12F1A-E94A-0A4E-A3DE-82C421C99E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3CB455-1A65-4638-A09E-2C0F6C4FCC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AE9173-05B9-4760-A0D4-0486B3A93C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66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F6432D01-A6C7-114E-B0E4-99D85C239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/>
        </p:blipFill>
        <p:spPr>
          <a:xfrm>
            <a:off x="7080948" y="212826"/>
            <a:ext cx="5111051" cy="2299468"/>
          </a:xfrm>
          <a:prstGeom prst="rect">
            <a:avLst/>
          </a:prstGeom>
        </p:spPr>
      </p:pic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9A174D-36B9-9A49-AD57-EE666A0CE566}"/>
              </a:ext>
            </a:extLst>
          </p:cNvPr>
          <p:cNvSpPr/>
          <p:nvPr userDrawn="1"/>
        </p:nvSpPr>
        <p:spPr>
          <a:xfrm>
            <a:off x="10418601" y="5036959"/>
            <a:ext cx="261122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BAD0F-FE4F-2F4E-95EB-338C4059E78B}"/>
              </a:ext>
            </a:extLst>
          </p:cNvPr>
          <p:cNvSpPr/>
          <p:nvPr userDrawn="1"/>
        </p:nvSpPr>
        <p:spPr>
          <a:xfrm>
            <a:off x="11502723" y="5644791"/>
            <a:ext cx="100826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01AE0-191D-0D4F-8D04-33B0884AFE47}"/>
              </a:ext>
            </a:extLst>
          </p:cNvPr>
          <p:cNvSpPr/>
          <p:nvPr userDrawn="1"/>
        </p:nvSpPr>
        <p:spPr>
          <a:xfrm>
            <a:off x="11008032" y="4790761"/>
            <a:ext cx="643642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070C1B-C4CA-9C4C-BBFD-7F9898CE084C}"/>
              </a:ext>
            </a:extLst>
          </p:cNvPr>
          <p:cNvSpPr/>
          <p:nvPr userDrawn="1"/>
        </p:nvSpPr>
        <p:spPr>
          <a:xfrm>
            <a:off x="10808761" y="5036959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226D1F-36E2-FB4B-94C3-CBD02190671F}"/>
              </a:ext>
            </a:extLst>
          </p:cNvPr>
          <p:cNvSpPr/>
          <p:nvPr userDrawn="1"/>
        </p:nvSpPr>
        <p:spPr>
          <a:xfrm>
            <a:off x="11508670" y="56468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lang="en-US" sz="1600" b="0" i="0" kern="1200" dirty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732C4C-DA70-0042-B009-10E37C1013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1CE04F3-8912-47E4-834D-89C2BAF9EE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AD337C-619D-4AAC-8ECC-D9CE43DFCB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407DA-952F-46A6-BF37-E6B0231DF5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2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94572D87-83C8-4D60-8607-77A65AD00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214" y="1101969"/>
            <a:ext cx="9165494" cy="2975336"/>
          </a:xfrm>
        </p:spPr>
        <p:txBody>
          <a:bodyPr lIns="0" anchor="b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214" y="4637490"/>
            <a:ext cx="9165494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0214" y="4962513"/>
            <a:ext cx="9165494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 userDrawn="1"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66F36DD-F60C-6546-9240-CD06125DC8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2AD2F-E71B-794F-9680-FD1C16A0CC41}"/>
              </a:ext>
            </a:extLst>
          </p:cNvPr>
          <p:cNvSpPr txBox="1"/>
          <p:nvPr userDrawn="1"/>
        </p:nvSpPr>
        <p:spPr>
          <a:xfrm>
            <a:off x="944517" y="6415801"/>
            <a:ext cx="598442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F76C97-2AF5-984A-BC34-9ABED7D388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9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223D3-3779-694D-9236-3435D6E11EC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E89AB-6D7B-49FA-ADF8-AEB0F9FA18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E12AE-F7AF-4B88-AFCF-500337337F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078BDD-8EA2-624D-943D-2407A6AEE2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263D7-266C-473E-8BFC-E503931B93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0C3C-13B8-4CC1-ABD8-21EFBE4158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89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0A188CAD-EDD5-0B4B-ACA6-7BB921B673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49192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A68151-38C2-F047-9B1D-873CB0266E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2A4872-B0A5-43FD-A327-341D445E656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7BFA47-C221-4BA6-9841-6BFC2DFDFC4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0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Three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8BB1C4CD-239E-1A45-BED4-F5593A57A2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7508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C944C2F4-C444-E840-AF85-154A3F44C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06922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FFDFB-8501-0343-938F-C9B2D425F0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7DB035-D1FE-4209-9C43-A445939A1E0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E0A65D-A848-4913-A21F-E28B98EC672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4246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4270" y="2271143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270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4246" y="2278497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E29D9-DAA7-2E49-89A3-03DD810EEA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AF8335-2BFD-424C-A8D6-CE03AA2A3F9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D96A0-FE1C-4E74-9435-B0AAB4B9DBC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8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5CFAFF-A02A-3C47-8BEF-C0EB011E7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6" y="2275167"/>
            <a:ext cx="1755671" cy="914400"/>
          </a:xfrm>
        </p:spPr>
        <p:txBody>
          <a:bodyPr lIns="0" rIns="0">
            <a:noAutofit/>
          </a:bodyPr>
          <a:lstStyle>
            <a:lvl1pPr>
              <a:defRPr sz="6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286" y="3231646"/>
            <a:ext cx="4371153" cy="914400"/>
          </a:xfr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4F3913-8DB3-9B4C-A599-4E9263CFB7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722C6F-0E65-463D-BA3E-E6A6845F750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67B32A-89AC-4868-806F-3B49979E64F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1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B16600C8-A851-494D-A5DF-470343F87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A2E959E-F30E-F643-947E-CE66F05DD8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C8C321-EE6C-4746-A970-ABC3DF5227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35BE94-6B90-48B3-8BB2-724D091738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C5CCC6-EACD-4851-BF17-0A08CC1A10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hank you 2">
    <p:bg>
      <p:bgPr>
        <a:solidFill>
          <a:srgbClr val="72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E9993A3-6C44-3E43-901B-8B5EA2ACF6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101D4-18B6-9A46-8025-E830A44D3C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CD757BAF-41C4-7642-A4DE-49E96BDAD7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63FD2FE0-050F-8C48-9CCE-7426577AF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B9976F2-AC01-0B48-8E64-DD931422FA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9DA60-A8F5-5C46-87BD-583E2F3FB50A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DA1F36F-A66E-2744-9B9A-0F241EF7D8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3CDFFB6-69E0-1945-A6FC-4A46E9DBD3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EA59A9-1FF3-4EFD-98EB-55C50EBCF6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15A8DD-D1C6-4413-B8AE-4F36F73AD38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B5F97872-A8E7-4983-882E-ED121CE6B1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1" name="Picture 10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D10A2AE4-7C9C-4FBA-90B0-0F9F3467EA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EC80B273-05EE-354F-BDB5-4D3CADE788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1E6192-0966-E748-B75F-334DC4B5AAF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FEE8A7-2ADE-4470-B07B-CD5C5C46C5E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050568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Confidential – © 2019 Oracle Internal/Restricted/Highly Restricted</a:t>
            </a:r>
          </a:p>
        </p:txBody>
      </p:sp>
    </p:spTree>
    <p:extLst>
      <p:ext uri="{BB962C8B-B14F-4D97-AF65-F5344CB8AC3E}">
        <p14:creationId xmlns:p14="http://schemas.microsoft.com/office/powerpoint/2010/main" val="23677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033ABF72-EA61-493C-9C80-2766E330E9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1" name="Picture 10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A4C97F1E-BE16-AA42-BFFE-49B2AA09D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3"/>
          <a:stretch/>
        </p:blipFill>
        <p:spPr>
          <a:xfrm flipH="1">
            <a:off x="7263302" y="224473"/>
            <a:ext cx="4928697" cy="2612033"/>
          </a:xfrm>
          <a:prstGeom prst="rect">
            <a:avLst/>
          </a:prstGeom>
        </p:spPr>
      </p:pic>
      <p:pic>
        <p:nvPicPr>
          <p:cNvPr id="12" name="Picture 11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5F7F53D4-47BD-9145-A247-BCC9EDCB7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933DBA-8C55-E84B-B9A6-D9E630A11DF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DF406-0086-41A3-9977-669EBDA1214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53E6C-3F22-4EB7-A2A6-4B93AD63B5E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7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7D596B-4276-C840-B6F0-D309028DB4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03394-9473-4450-8FF2-944DA47113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9A7D7-1838-4598-8915-BF0739FE0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5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9226" y="1729568"/>
            <a:ext cx="6184238" cy="482019"/>
          </a:xfrm>
        </p:spPr>
        <p:txBody>
          <a:bodyPr lIns="0" anchor="b">
            <a:noAutofit/>
          </a:bodyPr>
          <a:lstStyle>
            <a:lvl1pPr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59226" y="2852531"/>
            <a:ext cx="6184237" cy="2587963"/>
          </a:xfrm>
        </p:spPr>
        <p:txBody>
          <a:bodyPr lIns="0" anchor="ctr" anchorCtr="0">
            <a:no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 userDrawn="1"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32DB3A-2849-8D4A-8B24-9ED495A43E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85F9F-E87E-4E84-A301-568289B1B2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35E76-93B0-4F75-B106-DAFB903A2B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5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110436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 userDrawn="1"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Two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Five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7138000-7156-634F-A6D0-6F76902523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AAAFB-2FCD-498D-B547-AC9CE371CC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62BB0-137B-434F-A197-25B5626B034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0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2BE6D0-0FF7-4E98-A703-CF3F097A67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250C7C-7F0B-2B44-AAA6-883F6AB7E0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 userDrawn="1"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6" y="5564669"/>
            <a:ext cx="998378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955256"/>
            <a:ext cx="2589212" cy="1106907"/>
          </a:xfrm>
        </p:spPr>
        <p:txBody>
          <a:bodyPr/>
          <a:lstStyle/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 userDrawn="1"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BF82DE-33C5-3A4E-A2BE-056AD4CD8E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C95176-6832-4D14-B8AA-9CF49288F5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– © 2019 Oracle Internal/Restricted/Highly Restricted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2F52-3B6A-46A0-AAA4-214A1F01ED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6839A-7020-4254-BB27-017A025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4D97-2391-495E-8C13-180C0EB28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3B6C0B-A6D8-4755-9395-F94ECF5A0491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46C395-84D2-B842-A7E3-2D0A4066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7515" y="6356350"/>
            <a:ext cx="386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078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FF067D-4DD6-1945-911D-846CE543D5C2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585BC-CCE3-468E-BD8A-AE9B6B316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95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078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Confidential – © 2019 Oracle Internal/Restricted/Highly Restricted</a:t>
            </a:r>
          </a:p>
        </p:txBody>
      </p:sp>
    </p:spTree>
    <p:extLst>
      <p:ext uri="{BB962C8B-B14F-4D97-AF65-F5344CB8AC3E}">
        <p14:creationId xmlns:p14="http://schemas.microsoft.com/office/powerpoint/2010/main" val="957631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9" r:id="rId2"/>
    <p:sldLayoutId id="2147483733" r:id="rId3"/>
    <p:sldLayoutId id="2147483721" r:id="rId4"/>
    <p:sldLayoutId id="2147483734" r:id="rId5"/>
    <p:sldLayoutId id="2147483682" r:id="rId6"/>
    <p:sldLayoutId id="2147483678" r:id="rId7"/>
    <p:sldLayoutId id="2147483683" r:id="rId8"/>
    <p:sldLayoutId id="2147483693" r:id="rId9"/>
    <p:sldLayoutId id="2147483723" r:id="rId10"/>
    <p:sldLayoutId id="2147483724" r:id="rId11"/>
    <p:sldLayoutId id="2147483725" r:id="rId12"/>
    <p:sldLayoutId id="2147483726" r:id="rId13"/>
    <p:sldLayoutId id="2147483679" r:id="rId14"/>
    <p:sldLayoutId id="2147483727" r:id="rId15"/>
    <p:sldLayoutId id="2147483729" r:id="rId16"/>
    <p:sldLayoutId id="2147483730" r:id="rId17"/>
    <p:sldLayoutId id="2147483731" r:id="rId18"/>
    <p:sldLayoutId id="2147483732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eorgia" panose="02040502050405020303" pitchFamily="18" charset="0"/>
          <a:ea typeface="+mj-ea"/>
          <a:cs typeface="Oracle Sans" panose="020B05030202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6839A-7020-4254-BB27-017A025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4D97-2391-495E-8C13-180C0EB28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3B6C0B-A6D8-4755-9395-F94ECF5A0491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46C395-84D2-B842-A7E3-2D0A4066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7515" y="6356350"/>
            <a:ext cx="386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BF6404-9E78-844F-B5FC-770CD9591C85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168A7-4574-4FD8-965C-D37BC160E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95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 – © 2019 Oracle Internal/Restricted/Highly Restricted</a:t>
            </a:r>
          </a:p>
        </p:txBody>
      </p:sp>
    </p:spTree>
    <p:extLst>
      <p:ext uri="{BB962C8B-B14F-4D97-AF65-F5344CB8AC3E}">
        <p14:creationId xmlns:p14="http://schemas.microsoft.com/office/powerpoint/2010/main" val="266448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eorgia" panose="02040502050405020303" pitchFamily="18" charset="0"/>
          <a:ea typeface="+mj-ea"/>
          <a:cs typeface="Oracle Sans" panose="020B05030202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f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article/talent-management/organizational-grit-for-great-customer-relationships-16587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article/talent-management/organizational-grit-for-great-customer-relationships-16587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9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6950" y="397185"/>
            <a:ext cx="10515600" cy="754227"/>
          </a:xfrm>
        </p:spPr>
        <p:txBody>
          <a:bodyPr/>
          <a:lstStyle/>
          <a:p>
            <a:r>
              <a:rPr lang="en-US" dirty="0"/>
              <a:t>Before Patching …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0" y="2043359"/>
            <a:ext cx="5327423" cy="2734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Maintenance contacts are required for events like patching and HW maintenances;</a:t>
            </a:r>
            <a:endParaRPr lang="pt-BR" sz="1800" dirty="0">
              <a:latin typeface="+mn-lt"/>
            </a:endParaRPr>
          </a:p>
          <a:p>
            <a:endParaRPr lang="pt-BR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Add a primary maintenance contact and optionally secondary contacts.</a:t>
            </a:r>
            <a:endParaRPr lang="pt-BR" sz="1800" dirty="0">
              <a:latin typeface="+mn-lt"/>
            </a:endParaRPr>
          </a:p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260513" y="2016472"/>
            <a:ext cx="24101" cy="3845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9A98266-3AEE-46B2-BFB0-578C1C0B95B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078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© 2022 Oracle Internal/Restricted/Highly Restricted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1388415"/>
            <a:ext cx="4777946" cy="3253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+mn-lt"/>
              </a:rPr>
              <a:t>Infrastructure Maintenance Contacts </a:t>
            </a:r>
            <a:endParaRPr lang="pt-BR" sz="1800" b="1" dirty="0">
              <a:latin typeface="+mn-lt"/>
            </a:endParaRPr>
          </a:p>
          <a:p>
            <a:endParaRPr lang="en-US" sz="1200" dirty="0">
              <a:latin typeface="+mn-lt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016" y="1225897"/>
            <a:ext cx="5876839" cy="355211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088" y="2896372"/>
            <a:ext cx="56007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1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6950" y="397185"/>
            <a:ext cx="10515600" cy="754227"/>
          </a:xfrm>
        </p:spPr>
        <p:txBody>
          <a:bodyPr/>
          <a:lstStyle/>
          <a:p>
            <a:r>
              <a:rPr lang="en-US" dirty="0"/>
              <a:t>Before Patching …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76950" y="2016472"/>
            <a:ext cx="9722639" cy="39394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+mn-lt"/>
              </a:rPr>
              <a:t>To update to the latest available cloud tooling release, run the following command: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 err="1" smtClean="0">
                <a:latin typeface="Consolas" panose="020B0609020204030204" pitchFamily="49" charset="0"/>
              </a:rPr>
              <a:t>dbaascli</a:t>
            </a:r>
            <a:r>
              <a:rPr lang="en-US" sz="1800" dirty="0" smtClean="0">
                <a:latin typeface="Consolas" panose="020B0609020204030204" pitchFamily="49" charset="0"/>
              </a:rPr>
              <a:t> admin </a:t>
            </a:r>
            <a:r>
              <a:rPr lang="en-US" sz="1800" dirty="0" err="1" smtClean="0">
                <a:latin typeface="Consolas" panose="020B0609020204030204" pitchFamily="49" charset="0"/>
              </a:rPr>
              <a:t>updateStack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+mn-lt"/>
              </a:rPr>
              <a:t>The command takes care of updating the cloud tooling release on all the nodes of the cluster.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Reference: </a:t>
            </a:r>
            <a:r>
              <a:rPr lang="en-US" sz="1800" dirty="0">
                <a:latin typeface="+mn-lt"/>
              </a:rPr>
              <a:t>How to upgrade DBAAS Cloud Tooling using dbaascli (Doc ID 2350471.1)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Note: Apply just to </a:t>
            </a:r>
            <a:r>
              <a:rPr lang="en-US" sz="1800" b="1" dirty="0" err="1">
                <a:latin typeface="+mn-lt"/>
              </a:rPr>
              <a:t>ExaCC</a:t>
            </a:r>
            <a:r>
              <a:rPr lang="en-US" sz="1800" b="1" dirty="0">
                <a:latin typeface="+mn-lt"/>
              </a:rPr>
              <a:t> environment, </a:t>
            </a:r>
            <a:r>
              <a:rPr lang="en-US" sz="1800" b="1" dirty="0" err="1">
                <a:latin typeface="+mn-lt"/>
              </a:rPr>
              <a:t>ExaCS</a:t>
            </a:r>
            <a:r>
              <a:rPr lang="en-US" sz="1800" b="1" dirty="0">
                <a:latin typeface="+mn-lt"/>
              </a:rPr>
              <a:t> is updated automatically by Oracle.</a:t>
            </a:r>
          </a:p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9A98266-3AEE-46B2-BFB0-578C1C0B95B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078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© 2022 Oracle Internal/Restricted/Highly Restricted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76950" y="1551113"/>
            <a:ext cx="3387742" cy="3253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+mn-lt"/>
                <a:cs typeface="+mn-cs"/>
              </a:rPr>
              <a:t>Updating Cloud Tooling</a:t>
            </a:r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95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6950" y="397185"/>
            <a:ext cx="10515600" cy="754227"/>
          </a:xfrm>
        </p:spPr>
        <p:txBody>
          <a:bodyPr/>
          <a:lstStyle/>
          <a:p>
            <a:r>
              <a:rPr lang="en-US" dirty="0"/>
              <a:t>Patching Dom0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76950" y="2276210"/>
            <a:ext cx="5327423" cy="33134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Oracle performs patches and updates to all of the Oracle-managed system components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on </a:t>
            </a:r>
            <a:r>
              <a:rPr lang="en-US" sz="1800" dirty="0" err="1">
                <a:latin typeface="+mn-lt"/>
              </a:rPr>
              <a:t>Exadata</a:t>
            </a:r>
            <a:r>
              <a:rPr lang="en-US" sz="1800" dirty="0">
                <a:latin typeface="+mn-lt"/>
              </a:rPr>
              <a:t> Cloud Infrastructure.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Oracle </a:t>
            </a:r>
            <a:r>
              <a:rPr lang="en-US" sz="1800" dirty="0">
                <a:latin typeface="+mn-lt"/>
              </a:rPr>
              <a:t>patches and updates include the physical database server hosts, </a:t>
            </a:r>
          </a:p>
          <a:p>
            <a:r>
              <a:rPr lang="en-US" sz="1800" dirty="0" err="1">
                <a:latin typeface="+mn-lt"/>
              </a:rPr>
              <a:t>Exadata</a:t>
            </a:r>
            <a:r>
              <a:rPr lang="en-US" sz="1800" dirty="0">
                <a:latin typeface="+mn-lt"/>
              </a:rPr>
              <a:t> Storage Servers, Network Fabric Switches, management switch, </a:t>
            </a:r>
          </a:p>
          <a:p>
            <a:r>
              <a:rPr lang="en-US" sz="1800" dirty="0">
                <a:latin typeface="+mn-lt"/>
              </a:rPr>
              <a:t>power distribution units (PDUs) and</a:t>
            </a:r>
          </a:p>
          <a:p>
            <a:r>
              <a:rPr lang="en-US" sz="1800" dirty="0">
                <a:latin typeface="+mn-lt"/>
              </a:rPr>
              <a:t>and Control Plane Servers.</a:t>
            </a:r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9A98266-3AEE-46B2-BFB0-578C1C0B95B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078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© 2022 Oracle Internal/Restricted/Highly Restricted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76950" y="1551113"/>
            <a:ext cx="3387742" cy="3253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+mn-lt"/>
                <a:cs typeface="+mn-cs"/>
              </a:rPr>
              <a:t>Introduction</a:t>
            </a:r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43E024-6100-0247-8CFD-737E0D2159D5}"/>
              </a:ext>
            </a:extLst>
          </p:cNvPr>
          <p:cNvGrpSpPr>
            <a:grpSpLocks noChangeAspect="1"/>
          </p:cNvGrpSpPr>
          <p:nvPr/>
        </p:nvGrpSpPr>
        <p:grpSpPr>
          <a:xfrm>
            <a:off x="6736890" y="2554865"/>
            <a:ext cx="2561873" cy="2465659"/>
            <a:chOff x="-504495" y="2978576"/>
            <a:chExt cx="3377923" cy="299176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206008E-FB48-FC40-A430-6CFD649BA1B5}"/>
                </a:ext>
              </a:extLst>
            </p:cNvPr>
            <p:cNvCxnSpPr/>
            <p:nvPr/>
          </p:nvCxnSpPr>
          <p:spPr>
            <a:xfrm>
              <a:off x="1141378" y="2978576"/>
              <a:ext cx="43551" cy="2747705"/>
            </a:xfrm>
            <a:prstGeom prst="line">
              <a:avLst/>
            </a:prstGeom>
            <a:ln w="28575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4EF408-4EA2-B948-A665-6A0083249A00}"/>
                </a:ext>
              </a:extLst>
            </p:cNvPr>
            <p:cNvCxnSpPr/>
            <p:nvPr/>
          </p:nvCxnSpPr>
          <p:spPr>
            <a:xfrm>
              <a:off x="1811278" y="2978576"/>
              <a:ext cx="23521" cy="2716906"/>
            </a:xfrm>
            <a:prstGeom prst="line">
              <a:avLst/>
            </a:prstGeom>
            <a:ln w="28575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A383D5-5913-214C-BC8E-A5B3D16E7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799" y="4903944"/>
              <a:ext cx="1137578" cy="44436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4C8DD9-8445-D949-AB6F-41AFD812F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799" y="5515286"/>
              <a:ext cx="1137578" cy="44436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E6E1A1D-3844-ED4C-9682-F4D0F7052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473" y="3934230"/>
              <a:ext cx="1399032" cy="17487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0173AE0-1582-3A4E-BC16-1BBCDA31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473" y="3598236"/>
              <a:ext cx="1399032" cy="17487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BE70D3-D291-D743-A42B-7A1687BEEA84}"/>
                </a:ext>
              </a:extLst>
            </p:cNvPr>
            <p:cNvSpPr txBox="1"/>
            <p:nvPr/>
          </p:nvSpPr>
          <p:spPr>
            <a:xfrm>
              <a:off x="771473" y="2978576"/>
              <a:ext cx="1378804" cy="30003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Hypervisor</a:t>
              </a:r>
            </a:p>
          </p:txBody>
        </p:sp>
        <p:sp>
          <p:nvSpPr>
            <p:cNvPr id="26" name="Up-Down Arrow 35">
              <a:extLst>
                <a:ext uri="{FF2B5EF4-FFF2-40B4-BE49-F238E27FC236}">
                  <a16:creationId xmlns:a16="http://schemas.microsoft.com/office/drawing/2014/main" id="{C52D3230-0988-B845-9253-521E7F676CA1}"/>
                </a:ext>
              </a:extLst>
            </p:cNvPr>
            <p:cNvSpPr/>
            <p:nvPr/>
          </p:nvSpPr>
          <p:spPr bwMode="gray">
            <a:xfrm>
              <a:off x="2273354" y="2978576"/>
              <a:ext cx="600074" cy="2991760"/>
            </a:xfrm>
            <a:prstGeom prst="upDownArrow">
              <a:avLst/>
            </a:prstGeom>
            <a:solidFill>
              <a:schemeClr val="accent1"/>
            </a:solidFill>
            <a:ln w="1587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/>
                  <a:ea typeface="+mn-ea"/>
                  <a:cs typeface="+mn-cs"/>
                </a:rPr>
                <a:t>Oracle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AA35EB-A35D-8441-B508-672C38CBBC2B}"/>
                </a:ext>
              </a:extLst>
            </p:cNvPr>
            <p:cNvSpPr txBox="1"/>
            <p:nvPr/>
          </p:nvSpPr>
          <p:spPr>
            <a:xfrm>
              <a:off x="663325" y="4284937"/>
              <a:ext cx="1612231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Internal Fabric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03C6BB-3708-B841-A360-F106B07DA38A}"/>
                </a:ext>
              </a:extLst>
            </p:cNvPr>
            <p:cNvSpPr txBox="1"/>
            <p:nvPr/>
          </p:nvSpPr>
          <p:spPr>
            <a:xfrm>
              <a:off x="-504495" y="3634243"/>
              <a:ext cx="1109364" cy="364528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E3629"/>
                  </a:solidFill>
                  <a:effectLst/>
                  <a:uLnTx/>
                  <a:uFillTx/>
                  <a:latin typeface="Oracle Sans" panose="020B0503020204020204" pitchFamily="34" charset="0"/>
                  <a:cs typeface="Oracle Sans" panose="020B0503020204020204" pitchFamily="34" charset="0"/>
                </a:rPr>
                <a:t>Database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4E3629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Servers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8165C1-91A5-9849-B1D0-30AE92EEF6B6}"/>
                </a:ext>
              </a:extLst>
            </p:cNvPr>
            <p:cNvSpPr txBox="1"/>
            <p:nvPr/>
          </p:nvSpPr>
          <p:spPr>
            <a:xfrm>
              <a:off x="-232544" y="5196888"/>
              <a:ext cx="799967" cy="529393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E3629"/>
                  </a:solidFill>
                  <a:effectLst/>
                  <a:uLnTx/>
                  <a:uFillTx/>
                  <a:latin typeface="Oracle Sans" panose="020B0503020204020204" pitchFamily="34" charset="0"/>
                  <a:cs typeface="Oracle Sans" panose="020B0503020204020204" pitchFamily="34" charset="0"/>
                </a:rPr>
                <a:t>Storage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4E3629"/>
                  </a:solidFill>
                  <a:latin typeface="Oracle Sans" panose="020B0503020204020204" pitchFamily="34" charset="0"/>
                  <a:cs typeface="Oracle Sans" panose="020B0503020204020204" pitchFamily="34" charset="0"/>
                </a:rPr>
                <a:t>Cells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84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6950" y="397185"/>
            <a:ext cx="10515600" cy="754227"/>
          </a:xfrm>
        </p:spPr>
        <p:txBody>
          <a:bodyPr/>
          <a:lstStyle/>
          <a:p>
            <a:r>
              <a:rPr lang="en-US" dirty="0"/>
              <a:t>Patching Dom0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76950" y="2417214"/>
            <a:ext cx="5158877" cy="14628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Exadata Cloud Service updates are released on a quarterly basis;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You can set a maintenance window to determine the time your quarterly infrastructure maintenance will begin.</a:t>
            </a:r>
          </a:p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9A98266-3AEE-46B2-BFB0-578C1C0B95B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078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© 2022 Oracle Internal/Restricted/Highly Restricted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2809" y="1180626"/>
            <a:ext cx="5661386" cy="3253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+mn-lt"/>
                <a:cs typeface="+mn-cs"/>
              </a:rPr>
              <a:t>Using the Console to Configure Oracle-Managed </a:t>
            </a:r>
          </a:p>
          <a:p>
            <a:r>
              <a:rPr lang="en-US" sz="1800" b="1" dirty="0">
                <a:latin typeface="+mn-lt"/>
                <a:cs typeface="+mn-cs"/>
              </a:rPr>
              <a:t>Infrastructure Updates</a:t>
            </a:r>
            <a:r>
              <a:rPr lang="en-US" sz="1800" dirty="0">
                <a:latin typeface="+mn-lt"/>
              </a:rPr>
              <a:t> </a:t>
            </a:r>
            <a:endParaRPr lang="pt-BR" sz="1800" dirty="0">
              <a:latin typeface="+mn-lt"/>
            </a:endParaRPr>
          </a:p>
          <a:p>
            <a:endParaRPr lang="en-US" sz="1200" dirty="0">
              <a:latin typeface="+mn-lt"/>
              <a:cs typeface="+mn-cs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76950" y="3688374"/>
            <a:ext cx="5158877" cy="79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376949" y="4242487"/>
            <a:ext cx="5158877" cy="20924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Oracle Sans" panose="020B0503020204020204" pitchFamily="34" charset="0"/>
                <a:cs typeface="Oracle Sans" panose="020B0503020204020204" pitchFamily="34" charset="0"/>
              </a:rPr>
              <a:t>Maintenance schedule options: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b="1" dirty="0">
                <a:latin typeface="Oracle Sans" panose="020B0503020204020204" pitchFamily="34" charset="0"/>
                <a:cs typeface="Oracle Sans" panose="020B0503020204020204" pitchFamily="34" charset="0"/>
              </a:rPr>
              <a:t>No preference: </a:t>
            </a: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The system assigns a date and start time for infrastructure maintenance.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b="1" dirty="0">
                <a:latin typeface="Oracle Sans" panose="020B0503020204020204" pitchFamily="34" charset="0"/>
                <a:cs typeface="Oracle Sans" panose="020B0503020204020204" pitchFamily="34" charset="0"/>
              </a:rPr>
              <a:t>Specify a schedule: </a:t>
            </a: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Choose your preferred month, week, weekday, start time, and lead time for infrastructure maintenance.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347" y="751795"/>
            <a:ext cx="5687219" cy="14670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162" y="3209847"/>
            <a:ext cx="5639587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3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6950" y="397185"/>
            <a:ext cx="10515600" cy="754227"/>
          </a:xfrm>
        </p:spPr>
        <p:txBody>
          <a:bodyPr/>
          <a:lstStyle/>
          <a:p>
            <a:r>
              <a:rPr lang="en-US" dirty="0"/>
              <a:t>Patching Dom0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43998" y="2016472"/>
            <a:ext cx="5224780" cy="44996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For rolling update this option will force the maintenance run to wait for a custom action on each DB server;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For non-rolling update this option will wait for a custom action before starting maintenance across all DB server;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Maintenance pause may also be resumed prior to the timeout;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Custom action timeout (in minutes): </a:t>
            </a:r>
          </a:p>
          <a:p>
            <a:pPr lvl="1"/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Default: 30 minutes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lvl="1"/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Maximum: 120 minutes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200" dirty="0"/>
              <a:t> </a:t>
            </a:r>
            <a:endParaRPr lang="pt-BR" sz="1200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9A98266-3AEE-46B2-BFB0-578C1C0B95B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078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© 2022 Oracle Internal/Restricted/Highly Restricted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94572" y="1189253"/>
            <a:ext cx="6312174" cy="7250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Oracle Sans" panose="020B0503020204020204" pitchFamily="34" charset="0"/>
                <a:cs typeface="Oracle Sans" panose="020B0503020204020204" pitchFamily="34" charset="0"/>
              </a:rPr>
              <a:t>Configure Maintenance Method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endParaRPr lang="en-US" sz="1200" dirty="0">
              <a:latin typeface="+mn-lt"/>
              <a:cs typeface="+mn-cs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76950" y="3688374"/>
            <a:ext cx="5158877" cy="79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444119" y="2016472"/>
            <a:ext cx="1282974" cy="2597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PRINT SCREEN</a:t>
            </a:r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E0BB02-35B6-4D86-AB7E-3E7A1C174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23" y="1542949"/>
            <a:ext cx="5433154" cy="48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6950" y="397185"/>
            <a:ext cx="10515600" cy="754227"/>
          </a:xfrm>
        </p:spPr>
        <p:txBody>
          <a:bodyPr/>
          <a:lstStyle/>
          <a:p>
            <a:r>
              <a:rPr lang="en-US" dirty="0"/>
              <a:t>Patching Dom0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76950" y="1754303"/>
            <a:ext cx="10678228" cy="31085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You can reschedule the infrastructure maintenance to a date no more than 180 days from the prior infrastructure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 You cannot reschedule the maintenance if the current time is within 2 hours of the scheduled maintenance start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Oracle reserves certain dates each quarter for internal maintenance operations, and you cannot schedule your maintenance on these dates.</a:t>
            </a:r>
          </a:p>
          <a:p>
            <a:r>
              <a:rPr lang="en-US" sz="1200" dirty="0"/>
              <a:t> </a:t>
            </a:r>
            <a:endParaRPr lang="pt-BR" sz="1200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9A98266-3AEE-46B2-BFB0-578C1C0B95B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078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© 2022 Oracle Internal/Restricted/Highly Restricted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76950" y="1551113"/>
            <a:ext cx="6312174" cy="3253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+mn-lt"/>
                <a:cs typeface="+mn-cs"/>
              </a:rPr>
              <a:t>Reschedule the infrastructure maintenance</a:t>
            </a:r>
          </a:p>
          <a:p>
            <a:endParaRPr lang="en-US" sz="1400" b="1" dirty="0">
              <a:latin typeface="+mn-lt"/>
              <a:cs typeface="+mn-cs"/>
            </a:endParaRPr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76950" y="3688374"/>
            <a:ext cx="5158877" cy="79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20" y="3931025"/>
            <a:ext cx="5099222" cy="249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0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6950" y="397185"/>
            <a:ext cx="10515600" cy="754227"/>
          </a:xfrm>
        </p:spPr>
        <p:txBody>
          <a:bodyPr/>
          <a:lstStyle/>
          <a:p>
            <a:r>
              <a:rPr lang="en-US" dirty="0"/>
              <a:t>Patching Dom0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02810" y="2064605"/>
            <a:ext cx="5673117" cy="4311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To view estimated maintenance time details for various components, click the View link is displayed in the Total Estimated Maintenance Time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The View link is displayed in the Total Estimated Maintenance Time field only if the Maintenance Method is Rolling.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9A98266-3AEE-46B2-BFB0-578C1C0B95B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078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© 2022 Oracle Internal/Restricted/Highly Restricted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2810" y="1202648"/>
            <a:ext cx="6312174" cy="8138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Oracle Sans" panose="020B0503020204020204" pitchFamily="34" charset="0"/>
                <a:cs typeface="Oracle Sans" panose="020B0503020204020204" pitchFamily="34" charset="0"/>
              </a:rPr>
              <a:t>Check Estimated </a:t>
            </a:r>
            <a:r>
              <a:rPr lang="en-US" sz="1800" b="1" dirty="0" err="1">
                <a:latin typeface="Oracle Sans" panose="020B0503020204020204" pitchFamily="34" charset="0"/>
                <a:cs typeface="Oracle Sans" panose="020B0503020204020204" pitchFamily="34" charset="0"/>
              </a:rPr>
              <a:t>Maintanance</a:t>
            </a:r>
            <a:r>
              <a:rPr lang="en-US" sz="1800" b="1" dirty="0">
                <a:latin typeface="Oracle Sans" panose="020B0503020204020204" pitchFamily="34" charset="0"/>
                <a:cs typeface="Oracle Sans" panose="020B0503020204020204" pitchFamily="34" charset="0"/>
              </a:rPr>
              <a:t> Time</a:t>
            </a:r>
          </a:p>
          <a:p>
            <a:endParaRPr lang="en-US" sz="1200" dirty="0">
              <a:latin typeface="+mn-lt"/>
              <a:cs typeface="+mn-cs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76950" y="3688374"/>
            <a:ext cx="5158877" cy="79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444119" y="2016472"/>
            <a:ext cx="1282974" cy="2597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PRINT SCREEN</a:t>
            </a:r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254" y="812467"/>
            <a:ext cx="6239746" cy="55633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765059" y="5923005"/>
            <a:ext cx="327866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868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6950" y="397185"/>
            <a:ext cx="10515600" cy="754227"/>
          </a:xfrm>
        </p:spPr>
        <p:txBody>
          <a:bodyPr/>
          <a:lstStyle/>
          <a:p>
            <a:r>
              <a:rPr lang="en-US" dirty="0"/>
              <a:t>Patching Dom0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9A98266-3AEE-46B2-BFB0-578C1C0B95B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078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© 2022 Oracle Internal/Restricted/Highly Restricted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2810" y="1202648"/>
            <a:ext cx="6312174" cy="8138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Oracle Sans" panose="020B0503020204020204" pitchFamily="34" charset="0"/>
                <a:cs typeface="Oracle Sans" panose="020B0503020204020204" pitchFamily="34" charset="0"/>
              </a:rPr>
              <a:t>Check status Dom0 execution patching</a:t>
            </a:r>
            <a:endParaRPr lang="en-US" sz="1800" b="1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endParaRPr lang="en-US" sz="1200" dirty="0">
              <a:latin typeface="+mn-lt"/>
              <a:cs typeface="+mn-cs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76950" y="3688374"/>
            <a:ext cx="5158877" cy="79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444119" y="2016472"/>
            <a:ext cx="1282974" cy="2597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PRINT SCREEN</a:t>
            </a:r>
            <a:endParaRPr lang="pt-BR" sz="1200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65059" y="5923005"/>
            <a:ext cx="327866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19" y="1786974"/>
            <a:ext cx="10058400" cy="459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1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6950" y="397185"/>
            <a:ext cx="10515600" cy="754227"/>
          </a:xfrm>
        </p:spPr>
        <p:txBody>
          <a:bodyPr/>
          <a:lstStyle/>
          <a:p>
            <a:r>
              <a:rPr lang="en-US" dirty="0"/>
              <a:t>Patching DomU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02810" y="2064605"/>
            <a:ext cx="5982662" cy="43112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DomU Components:</a:t>
            </a:r>
          </a:p>
          <a:p>
            <a:endParaRPr lang="en-US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Patching Oracle Grid and Database Software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Updating Operating System</a:t>
            </a:r>
          </a:p>
          <a:p>
            <a:endParaRPr lang="en-US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You can update DomU components through:</a:t>
            </a:r>
          </a:p>
          <a:p>
            <a:endParaRPr lang="en-US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Console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CLI (dbaascli)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9A98266-3AEE-46B2-BFB0-578C1C0B95B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078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© 2022 Oracle Internal/Restricted/Highly Restricted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76950" y="3688374"/>
            <a:ext cx="5158877" cy="79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71071" y="1444006"/>
            <a:ext cx="6643456" cy="2864968"/>
            <a:chOff x="320518" y="1613418"/>
            <a:chExt cx="11291110" cy="462022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518" y="1803749"/>
              <a:ext cx="9034781" cy="44298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9" name="Elbow Connector 8"/>
            <p:cNvCxnSpPr/>
            <p:nvPr/>
          </p:nvCxnSpPr>
          <p:spPr>
            <a:xfrm flipV="1">
              <a:off x="8718115" y="4200423"/>
              <a:ext cx="1766170" cy="1085561"/>
            </a:xfrm>
            <a:prstGeom prst="bentConnector3">
              <a:avLst>
                <a:gd name="adj1" fmla="val 9964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2945" y="1613418"/>
              <a:ext cx="6908683" cy="249184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7730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6950" y="397185"/>
            <a:ext cx="10515600" cy="754227"/>
          </a:xfrm>
        </p:spPr>
        <p:txBody>
          <a:bodyPr/>
          <a:lstStyle/>
          <a:p>
            <a:r>
              <a:rPr lang="en-US" dirty="0"/>
              <a:t>Patching DomU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76950" y="1151412"/>
            <a:ext cx="10909886" cy="44726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Oracle Sans" panose="020B0503020204020204" pitchFamily="34" charset="0"/>
                <a:cs typeface="Oracle Sans" panose="020B0503020204020204" pitchFamily="34" charset="0"/>
              </a:rPr>
              <a:t>DomU Update Best Practices</a:t>
            </a:r>
            <a:endParaRPr lang="pt-BR" sz="1800" b="1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b="1" dirty="0">
                <a:latin typeface="Oracle Sans" panose="020B0503020204020204" pitchFamily="34" charset="0"/>
                <a:cs typeface="Oracle Sans" panose="020B0503020204020204" pitchFamily="34" charset="0"/>
              </a:rPr>
              <a:t> 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Because patching a system requires a reboot, plan to run the operations at a time when they will have minimal impact on users;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Back up your databases before you apply any patches;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Your Oracle Grid Infrastructure must be at the same or higher version than the database version you want to patch to;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If production DBs have a DR, apply patches in it first;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Keep the patching at N or N-1 level.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Execute precheck before patch to fix any problem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9A98266-3AEE-46B2-BFB0-578C1C0B95B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078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© 2022 Oracle Internal/Restricted/Highly Restricted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76950" y="3688374"/>
            <a:ext cx="5158877" cy="79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29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14B6F5-7092-1343-8D02-01838D6BF5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3611" y="3910999"/>
            <a:ext cx="10073301" cy="347963"/>
          </a:xfrm>
        </p:spPr>
        <p:txBody>
          <a:bodyPr/>
          <a:lstStyle/>
          <a:p>
            <a:r>
              <a:rPr lang="en-US" dirty="0"/>
              <a:t>Marcel Rosa/Mauricio Sarai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7B9D4F-C948-A340-9F12-07D0F0B7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ExaCC</a:t>
            </a:r>
            <a:r>
              <a:rPr lang="en-US" dirty="0"/>
              <a:t> &amp; </a:t>
            </a:r>
            <a:r>
              <a:rPr lang="en-US" dirty="0" err="1"/>
              <a:t>ExaCS</a:t>
            </a:r>
            <a:r>
              <a:rPr lang="en-US" dirty="0"/>
              <a:t> Patching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A50A2-202F-4C49-8660-C22DD38AD1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at Customer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5DC00-6B0D-8142-8E48-F483E7363EE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69D8B-C528-4D5E-B94C-6BE3D585E26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143958" y="6356350"/>
            <a:ext cx="4522746" cy="365125"/>
          </a:xfrm>
        </p:spPr>
        <p:txBody>
          <a:bodyPr/>
          <a:lstStyle/>
          <a:p>
            <a:r>
              <a:rPr lang="en-US" dirty="0"/>
              <a:t>Confidential – © 2022 Oracle Internal/Restricted/Highly Restricted</a:t>
            </a:r>
          </a:p>
        </p:txBody>
      </p:sp>
    </p:spTree>
    <p:extLst>
      <p:ext uri="{BB962C8B-B14F-4D97-AF65-F5344CB8AC3E}">
        <p14:creationId xmlns:p14="http://schemas.microsoft.com/office/powerpoint/2010/main" val="367642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6950" y="397185"/>
            <a:ext cx="10515600" cy="754227"/>
          </a:xfrm>
        </p:spPr>
        <p:txBody>
          <a:bodyPr/>
          <a:lstStyle/>
          <a:p>
            <a:r>
              <a:rPr lang="en-US" dirty="0"/>
              <a:t>Patching DomU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93824" y="1219718"/>
            <a:ext cx="11898176" cy="30804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Oracle Sans" panose="020B0503020204020204" pitchFamily="34" charset="0"/>
                <a:cs typeface="Oracle Sans" panose="020B0503020204020204" pitchFamily="34" charset="0"/>
              </a:rPr>
              <a:t>Patching and Updating VM Clusters and Database Homes using Console</a:t>
            </a:r>
          </a:p>
          <a:p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Select the patch you want to apply;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Execute Precheck;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Execute Apply Patch;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After patching you can check Update History.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 </a:t>
            </a:r>
            <a:r>
              <a:rPr lang="en-US" sz="1800" b="1" dirty="0">
                <a:latin typeface="Oracle Sans" panose="020B0503020204020204" pitchFamily="34" charset="0"/>
                <a:cs typeface="Oracle Sans" panose="020B0503020204020204" pitchFamily="34" charset="0"/>
              </a:rPr>
              <a:t>Note:</a:t>
            </a: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 If the Exadata infrastructure containing this VM cluster is scheduled for maintenance that conflicts with the patching operation, the patch fails and the system displays a message explaining why. After the infrastructure maintenance is complete, run the patch operation again.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9A98266-3AEE-46B2-BFB0-578C1C0B95B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078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© 2022 Oracle Internal/Restricted/Highly Restricted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76950" y="3688374"/>
            <a:ext cx="5158877" cy="79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422D14-361F-433E-A033-944860074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76" y="4362950"/>
            <a:ext cx="9859669" cy="205752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825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6950" y="397185"/>
            <a:ext cx="10515600" cy="754227"/>
          </a:xfrm>
        </p:spPr>
        <p:txBody>
          <a:bodyPr/>
          <a:lstStyle/>
          <a:p>
            <a:r>
              <a:rPr lang="en-US" dirty="0"/>
              <a:t>Patching DomU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52557" y="1507524"/>
            <a:ext cx="11090945" cy="50990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Oracle Sans" panose="020B0503020204020204" pitchFamily="34" charset="0"/>
                <a:cs typeface="Oracle Sans" panose="020B0503020204020204" pitchFamily="34" charset="0"/>
              </a:rPr>
              <a:t>Using the Console to Move a Database to Another Home</a:t>
            </a:r>
          </a:p>
          <a:p>
            <a:endParaRPr lang="en-US" sz="1800" b="1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You can update the version of a VM cluster database by moving it to a Database Home that is running the version of Oracle Database you are interested in.</a:t>
            </a:r>
          </a:p>
          <a:p>
            <a:endParaRPr lang="en-US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Click the VM cluster where the database you want to move is located;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Under Resources, click Database Homes;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Click the Database Home you are interested in;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Click the database you are interested in;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Click Move Database;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Select the target Database Home;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Click Move Database;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9A98266-3AEE-46B2-BFB0-578C1C0B95B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078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© 2022 Oracle Internal/Restricted/Highly Restricted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76950" y="3688374"/>
            <a:ext cx="5158877" cy="79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55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6950" y="397185"/>
            <a:ext cx="10515600" cy="754227"/>
          </a:xfrm>
        </p:spPr>
        <p:txBody>
          <a:bodyPr/>
          <a:lstStyle/>
          <a:p>
            <a:r>
              <a:rPr lang="en-US" dirty="0"/>
              <a:t>Patching DomU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28328" y="1476215"/>
            <a:ext cx="10564222" cy="377952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Oracle Sans" panose="020B0503020204020204" pitchFamily="34" charset="0"/>
                <a:cs typeface="Oracle Sans" panose="020B0503020204020204" pitchFamily="34" charset="0"/>
              </a:rPr>
              <a:t>Listing Available Software Images and Versions for Database and Grid Infrastructure</a:t>
            </a:r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 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The command output lists the available database software images.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 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For database:</a:t>
            </a:r>
          </a:p>
          <a:p>
            <a:endParaRPr lang="pt-BR" sz="1200" dirty="0"/>
          </a:p>
          <a:p>
            <a:r>
              <a:rPr lang="en-US" sz="1400" dirty="0">
                <a:latin typeface="Consolas" panose="020B0609020204030204" pitchFamily="49" charset="0"/>
              </a:rPr>
              <a:t>dbaascli </a:t>
            </a:r>
            <a:r>
              <a:rPr lang="en-US" sz="1400" dirty="0" err="1">
                <a:latin typeface="Consolas" panose="020B0609020204030204" pitchFamily="49" charset="0"/>
              </a:rPr>
              <a:t>cswlib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showImages</a:t>
            </a:r>
            <a:r>
              <a:rPr lang="en-US" sz="1400" dirty="0">
                <a:latin typeface="Consolas" panose="020B0609020204030204" pitchFamily="49" charset="0"/>
              </a:rPr>
              <a:t> --product database</a:t>
            </a:r>
          </a:p>
          <a:p>
            <a:endParaRPr lang="pt-BR" sz="12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For Grid:</a:t>
            </a:r>
          </a:p>
          <a:p>
            <a:endParaRPr lang="pt-BR" sz="1200" dirty="0"/>
          </a:p>
          <a:p>
            <a:r>
              <a:rPr lang="en-US" sz="1400" dirty="0">
                <a:latin typeface="Consolas" panose="020B0609020204030204" pitchFamily="49" charset="0"/>
              </a:rPr>
              <a:t>dbaascli </a:t>
            </a:r>
            <a:r>
              <a:rPr lang="en-US" sz="1400" dirty="0" err="1">
                <a:latin typeface="Consolas" panose="020B0609020204030204" pitchFamily="49" charset="0"/>
              </a:rPr>
              <a:t>cswlib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showImage</a:t>
            </a:r>
            <a:r>
              <a:rPr lang="en-US" sz="1400" dirty="0">
                <a:latin typeface="Consolas" panose="020B0609020204030204" pitchFamily="49" charset="0"/>
              </a:rPr>
              <a:t> --product grid</a:t>
            </a:r>
            <a:endParaRPr lang="pt-BR" sz="1400" dirty="0">
              <a:latin typeface="Consolas" panose="020B0609020204030204" pitchFamily="49" charset="0"/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9A98266-3AEE-46B2-BFB0-578C1C0B95B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078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© 2022 Oracle Internal/Restricted/Highly Restricted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76950" y="3688374"/>
            <a:ext cx="5158877" cy="79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82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6950" y="397185"/>
            <a:ext cx="10515600" cy="754227"/>
          </a:xfrm>
        </p:spPr>
        <p:txBody>
          <a:bodyPr/>
          <a:lstStyle/>
          <a:p>
            <a:r>
              <a:rPr lang="en-US" dirty="0"/>
              <a:t>Patching DomU Manually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60795" y="1545112"/>
            <a:ext cx="11263939" cy="53128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Oracle Sans" panose="020B0503020204020204" pitchFamily="34" charset="0"/>
                <a:cs typeface="Oracle Sans" panose="020B0503020204020204" pitchFamily="34" charset="0"/>
              </a:rPr>
              <a:t>Patching Oracle Grid Infrastructure and Oracle Databases Using dbaascli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b="1" dirty="0">
                <a:latin typeface="Oracle Sans" panose="020B0503020204020204" pitchFamily="34" charset="0"/>
                <a:cs typeface="Oracle Sans" panose="020B0503020204020204" pitchFamily="34" charset="0"/>
              </a:rPr>
              <a:t> 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To patch an Oracle home, you can use the dbaascli </a:t>
            </a:r>
            <a:r>
              <a:rPr lang="en-US" sz="18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dbHome</a:t>
            </a: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 patch command.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 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The following apply to using the </a:t>
            </a:r>
            <a:r>
              <a:rPr lang="en-US" sz="18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dbHome</a:t>
            </a: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 patch command for in-place patching operations: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You can patch all of your database nodes or a subset of nodes;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Multi-node patching takes place in a rolling fashion;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You can perform a software-only patch operation. Then, when you are ready, you can run </a:t>
            </a:r>
            <a:r>
              <a:rPr lang="en-US" sz="18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datapatch</a:t>
            </a: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 to perform post-patch SQL actions;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You can patch an Oracle home containing one or more databases.</a:t>
            </a:r>
          </a:p>
          <a:p>
            <a:endParaRPr lang="pt-BR" sz="1800" dirty="0"/>
          </a:p>
          <a:p>
            <a:r>
              <a:rPr lang="en-US" sz="1400" dirty="0">
                <a:latin typeface="Consolas" panose="020B0609020204030204" pitchFamily="49" charset="0"/>
              </a:rPr>
              <a:t>dbaascli </a:t>
            </a:r>
            <a:r>
              <a:rPr lang="en-US" sz="1400" dirty="0" err="1">
                <a:latin typeface="Consolas" panose="020B0609020204030204" pitchFamily="49" charset="0"/>
              </a:rPr>
              <a:t>dbhome</a:t>
            </a:r>
            <a:r>
              <a:rPr lang="en-US" sz="1400" dirty="0">
                <a:latin typeface="Consolas" panose="020B0609020204030204" pitchFamily="49" charset="0"/>
              </a:rPr>
              <a:t> patch --</a:t>
            </a:r>
            <a:r>
              <a:rPr lang="en-US" sz="1400" dirty="0" err="1">
                <a:latin typeface="Consolas" panose="020B0609020204030204" pitchFamily="49" charset="0"/>
              </a:rPr>
              <a:t>oracleHome</a:t>
            </a:r>
            <a:r>
              <a:rPr lang="en-US" sz="1400" dirty="0">
                <a:latin typeface="Consolas" panose="020B0609020204030204" pitchFamily="49" charset="0"/>
              </a:rPr>
              <a:t> /u02/app/oracle/product/19.0.0.0/dbhome_2 --</a:t>
            </a:r>
            <a:r>
              <a:rPr lang="en-US" sz="1400" dirty="0" err="1">
                <a:latin typeface="Consolas" panose="020B0609020204030204" pitchFamily="49" charset="0"/>
              </a:rPr>
              <a:t>targetVersion</a:t>
            </a:r>
            <a:r>
              <a:rPr lang="en-US" sz="1400" dirty="0">
                <a:latin typeface="Consolas" panose="020B0609020204030204" pitchFamily="49" charset="0"/>
              </a:rPr>
              <a:t> 19.9.0.0.0</a:t>
            </a:r>
            <a:endParaRPr lang="pt-BR" sz="1400" dirty="0">
              <a:latin typeface="Consolas" panose="020B0609020204030204" pitchFamily="49" charset="0"/>
            </a:endParaRPr>
          </a:p>
          <a:p>
            <a:r>
              <a:rPr lang="en-US" sz="1400" dirty="0"/>
              <a:t> </a:t>
            </a:r>
            <a:endParaRPr lang="pt-BR" sz="1400" dirty="0"/>
          </a:p>
          <a:p>
            <a:r>
              <a:rPr lang="pt-BR" sz="1400" dirty="0">
                <a:latin typeface="Consolas" panose="020B0609020204030204" pitchFamily="49" charset="0"/>
              </a:rPr>
              <a:t>dbaascli grid patch --targetVersion 19.11.0.0.0</a:t>
            </a:r>
          </a:p>
          <a:p>
            <a:r>
              <a:rPr lang="pt-BR" sz="1200" dirty="0"/>
              <a:t> 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9A98266-3AEE-46B2-BFB0-578C1C0B95B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078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© 2022 Oracle Internal/Restricted/Highly Restricted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76950" y="3688374"/>
            <a:ext cx="5158877" cy="79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31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6950" y="397185"/>
            <a:ext cx="10515600" cy="754227"/>
          </a:xfrm>
        </p:spPr>
        <p:txBody>
          <a:bodyPr/>
          <a:lstStyle/>
          <a:p>
            <a:r>
              <a:rPr lang="en-US" dirty="0"/>
              <a:t>Patching DomU Manually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60796" y="1545112"/>
            <a:ext cx="9805842" cy="53128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Oracle Sans" panose="020B0503020204020204" pitchFamily="34" charset="0"/>
                <a:cs typeface="Oracle Sans" panose="020B0503020204020204" pitchFamily="34" charset="0"/>
              </a:rPr>
              <a:t>Moving a Database to a Different Oracle Home (Out-of-Place Patching)</a:t>
            </a:r>
          </a:p>
          <a:p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To patch an Oracle Database by moving it to an Oracle home that is already at the desired patch level, use the dbaascli database move command.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 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After the database move operation is complete, the database runs using the Oracle Database software version of the target Oracle Home.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9A98266-3AEE-46B2-BFB0-578C1C0B95B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078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© 2022 Oracle Internal/Restricted/Highly Restricted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76950" y="3688374"/>
            <a:ext cx="5158877" cy="79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42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6950" y="397185"/>
            <a:ext cx="10515600" cy="754227"/>
          </a:xfrm>
        </p:spPr>
        <p:txBody>
          <a:bodyPr/>
          <a:lstStyle/>
          <a:p>
            <a:r>
              <a:rPr lang="en-US" dirty="0"/>
              <a:t>Patching DomU Manually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76950" y="1271658"/>
            <a:ext cx="10835572" cy="53128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Oracle Sans" panose="020B0503020204020204" pitchFamily="34" charset="0"/>
                <a:cs typeface="Oracle Sans" panose="020B0503020204020204" pitchFamily="34" charset="0"/>
              </a:rPr>
              <a:t>Updating Guest VM Operating System Manually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b="1" dirty="0">
                <a:latin typeface="Oracle Sans" panose="020B0503020204020204" pitchFamily="34" charset="0"/>
                <a:cs typeface="Oracle Sans" panose="020B0503020204020204" pitchFamily="34" charset="0"/>
              </a:rPr>
              <a:t> 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To update the operating system on the Database Server Virtual Machines (VMs), use the patchmgr tool.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 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The patchmgr utility manages the entire update of one or more virtual machines remotely, including the pre-restart, restart, and post-restart steps of an Oracle Exadata Database Service on Cloud@Customer system.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 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pt-BR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Run the precheck operation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./patchmgr -dbnodes dbs_group -precheck -iso_repo /root/patch/18.1.4.0.0.180125.3/exadata_ol6_18.1.4.0.0.180125.3_Linux-x86-64.zip -target_version 18.1.4.0.0.180125.3 -nomodify_at_prereq</a:t>
            </a:r>
            <a:endParaRPr lang="pt-BR" sz="1400" dirty="0">
              <a:latin typeface="Consolas" panose="020B0609020204030204" pitchFamily="49" charset="0"/>
            </a:endParaRPr>
          </a:p>
          <a:p>
            <a:r>
              <a:rPr lang="en-US" sz="1200" dirty="0"/>
              <a:t> </a:t>
            </a:r>
            <a:endParaRPr lang="pt-BR" sz="1200" dirty="0"/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Back up the current system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./patchmgr -dbnodes dbs_group -backup -iso_repo zipped_iso_file -target_version target-version -allow_active_network_mounts</a:t>
            </a:r>
            <a:endParaRPr lang="pt-BR" sz="1400" dirty="0">
              <a:latin typeface="Consolas" panose="020B0609020204030204" pitchFamily="49" charset="0"/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9A98266-3AEE-46B2-BFB0-578C1C0B95B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078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© 2022 Oracle Internal/Restricted/Highly Restricted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76950" y="3688374"/>
            <a:ext cx="5158877" cy="79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501644" y="1073015"/>
            <a:ext cx="5690356" cy="52307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21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6950" y="397185"/>
            <a:ext cx="10515600" cy="754227"/>
          </a:xfrm>
        </p:spPr>
        <p:txBody>
          <a:bodyPr/>
          <a:lstStyle/>
          <a:p>
            <a:r>
              <a:rPr lang="en-US" dirty="0"/>
              <a:t>Patching DomU Manually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60796" y="1545112"/>
            <a:ext cx="5982662" cy="53128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200" dirty="0">
              <a:latin typeface="Consolas" panose="020B0609020204030204" pitchFamily="49" charset="0"/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9A98266-3AEE-46B2-BFB0-578C1C0B95B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078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© 2022 Oracle Internal/Restricted/Highly Restricted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76950" y="3688374"/>
            <a:ext cx="5158877" cy="79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53102" y="1416437"/>
            <a:ext cx="10411460" cy="30645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+mn-lt"/>
                <a:cs typeface="Oracle Sans" panose="020B0503020204020204" pitchFamily="34" charset="0"/>
              </a:rPr>
              <a:t>Executing patchmgr in background</a:t>
            </a:r>
            <a:endParaRPr lang="pt-BR" sz="1800" b="1" dirty="0">
              <a:latin typeface="+mn-lt"/>
              <a:cs typeface="Oracle Sans" panose="020B0503020204020204" pitchFamily="34" charset="0"/>
            </a:endParaRP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Execute patchmgr in background to avoid issues in case of connection lost:</a:t>
            </a:r>
            <a:endParaRPr lang="pt-BR" sz="1800" dirty="0">
              <a:latin typeface="+mn-lt"/>
            </a:endParaRPr>
          </a:p>
          <a:p>
            <a:r>
              <a:rPr lang="en-US" sz="1200" b="1" dirty="0"/>
              <a:t> </a:t>
            </a:r>
            <a:endParaRPr lang="pt-BR" sz="1200" dirty="0"/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Use nohup command:</a:t>
            </a:r>
          </a:p>
          <a:p>
            <a:endParaRPr lang="en-US" sz="1200" dirty="0"/>
          </a:p>
          <a:p>
            <a:r>
              <a:rPr lang="pt-BR" sz="1400" dirty="0">
                <a:latin typeface="Consolas" panose="020B0609020204030204" pitchFamily="49" charset="0"/>
              </a:rPr>
              <a:t>nohup ./patchmgr -dbnodes dbs_group -upgrade -nobackup -iso_repo zipped_iso_file -target_version target-version -allow_active_network_mounts &amp;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065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76950" y="397185"/>
            <a:ext cx="10515600" cy="754227"/>
          </a:xfrm>
        </p:spPr>
        <p:txBody>
          <a:bodyPr/>
          <a:lstStyle/>
          <a:p>
            <a:r>
              <a:rPr lang="en-US" dirty="0"/>
              <a:t>Patching DomU Manually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60796" y="1545112"/>
            <a:ext cx="10703766" cy="53128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200" dirty="0">
              <a:latin typeface="Consolas" panose="020B0609020204030204" pitchFamily="49" charset="0"/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9A98266-3AEE-46B2-BFB0-578C1C0B95B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078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© 2022 Oracle Internal/Restricted/Highly Restricted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76950" y="3688374"/>
            <a:ext cx="5158877" cy="792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0796" y="1375823"/>
            <a:ext cx="10411460" cy="52307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+mn-lt"/>
                <a:cs typeface="Oracle Sans" panose="020B0503020204020204" pitchFamily="34" charset="0"/>
              </a:rPr>
              <a:t>Executing patchmgr in background</a:t>
            </a:r>
            <a:endParaRPr lang="pt-BR" sz="1800" b="1" dirty="0">
              <a:latin typeface="+mn-lt"/>
              <a:cs typeface="Oracle Sans" panose="020B0503020204020204" pitchFamily="34" charset="0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Using screen command:</a:t>
            </a:r>
          </a:p>
          <a:p>
            <a:endParaRPr lang="en-US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$ screen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$ screen -ls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There is a screen on: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4491.pts-2.FC547	(04/08/2021 01:13:24 PM)	(Detached)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1 Socket in /run/screen/S- linuxconfig.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800" dirty="0"/>
              <a:t>You can attach the screen at anytime by specifying the screen id as shown below. You can get the screen id from the “screen -ls” command output.</a:t>
            </a:r>
          </a:p>
          <a:p>
            <a:endParaRPr lang="en-US" sz="1400" dirty="0"/>
          </a:p>
          <a:p>
            <a:r>
              <a:rPr lang="en-US" sz="1400" dirty="0">
                <a:latin typeface="Consolas" panose="020B0609020204030204" pitchFamily="49" charset="0"/>
              </a:rPr>
              <a:t>$ screen -r 4491.pts-2.FC547</a:t>
            </a:r>
          </a:p>
          <a:p>
            <a:r>
              <a:rPr lang="en-US" sz="1200" dirty="0"/>
              <a:t> </a:t>
            </a:r>
            <a:endParaRPr lang="pt-BR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40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CC96717-1468-084D-A876-26E789ED0C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C0DE139-5E75-794D-B6B2-653C58C072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A965EE-B30A-0844-866E-CEF660086B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Cloud Specialist</a:t>
            </a:r>
            <a:br>
              <a:rPr lang="en-US" dirty="0"/>
            </a:br>
            <a:r>
              <a:rPr lang="en-US" dirty="0"/>
              <a:t>Oracle Customer Success</a:t>
            </a:r>
          </a:p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64CD21F-1646-F345-8E17-75C64CD64E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3C974-6E65-7244-AFCF-A7EDF40F003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38375F-3A49-442B-A717-2E2862188C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143958" y="6356350"/>
            <a:ext cx="4664414" cy="365125"/>
          </a:xfrm>
        </p:spPr>
        <p:txBody>
          <a:bodyPr/>
          <a:lstStyle/>
          <a:p>
            <a:r>
              <a:rPr lang="en-US" dirty="0"/>
              <a:t>Confidential – © 2022 Oracle Internal/Restricted/Highly Restricted</a:t>
            </a:r>
          </a:p>
        </p:txBody>
      </p:sp>
    </p:spTree>
    <p:extLst>
      <p:ext uri="{BB962C8B-B14F-4D97-AF65-F5344CB8AC3E}">
        <p14:creationId xmlns:p14="http://schemas.microsoft.com/office/powerpoint/2010/main" val="110303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E2F2-DDCA-024A-A635-6506058D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harbor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B19A2-302A-1A47-94F9-13B5BAEC2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The following is intended to outline our general product direction. It is intended for information purposes only, and may not be incorporated into any contract. It is not a commitment to deliver any material, code, or functionality, and should not be relied upon in making purchasing decisions.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development, release, timing, and pricing of any features or functionality described for Oracle’s products may change and remains at the sole discretion of Oracle Corporation.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BC627-6A8A-5844-8889-EAB2360ED1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33621" y="6349718"/>
            <a:ext cx="386443" cy="365125"/>
          </a:xfrm>
        </p:spPr>
        <p:txBody>
          <a:bodyPr/>
          <a:lstStyle/>
          <a:p>
            <a:fld id="{7C371504-33D9-B044-8C50-620C44A06CB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DD422-7CE5-44B8-B26D-04B85F4107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43957" y="6356350"/>
            <a:ext cx="4393957" cy="365125"/>
          </a:xfrm>
        </p:spPr>
        <p:txBody>
          <a:bodyPr/>
          <a:lstStyle/>
          <a:p>
            <a:r>
              <a:rPr lang="en-US" dirty="0"/>
              <a:t>Confidential – © 2022 Oracle Internal/Restricted/Highly Restricted</a:t>
            </a:r>
          </a:p>
        </p:txBody>
      </p:sp>
    </p:spTree>
    <p:extLst>
      <p:ext uri="{BB962C8B-B14F-4D97-AF65-F5344CB8AC3E}">
        <p14:creationId xmlns:p14="http://schemas.microsoft.com/office/powerpoint/2010/main" val="306110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15" y="628875"/>
            <a:ext cx="9887834" cy="844095"/>
          </a:xfrm>
        </p:spPr>
        <p:txBody>
          <a:bodyPr/>
          <a:lstStyle/>
          <a:p>
            <a:r>
              <a:rPr lang="pt-BR" dirty="0"/>
              <a:t>This Session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C0DD422-7CE5-44B8-B26D-04B85F4107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43957" y="6356350"/>
            <a:ext cx="4393957" cy="365125"/>
          </a:xfrm>
        </p:spPr>
        <p:txBody>
          <a:bodyPr/>
          <a:lstStyle/>
          <a:p>
            <a:r>
              <a:rPr lang="en-US" dirty="0"/>
              <a:t>Confidential – © 2021 Oracle Internal/Restricted/Highly Restricted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23E8EF1-2F42-7342-8210-90DCE2C19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37914" y="1215631"/>
            <a:ext cx="5810667" cy="514071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pt-BR" sz="2000" b="1" dirty="0"/>
              <a:t>Before Patching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Roles &amp; </a:t>
            </a:r>
            <a:r>
              <a:rPr lang="en-US" sz="1800" dirty="0" err="1">
                <a:solidFill>
                  <a:schemeClr val="tx1"/>
                </a:solidFill>
                <a:latin typeface="+mn-lt"/>
                <a:cs typeface="+mn-cs"/>
              </a:rPr>
              <a:t>Responsabilities</a:t>
            </a:r>
            <a:endParaRPr lang="en-US" sz="18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latin typeface="+mn-lt"/>
                <a:cs typeface="+mn-cs"/>
              </a:rPr>
              <a:t>Exachck</a:t>
            </a:r>
            <a:endParaRPr lang="en-US" sz="18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Proactive SR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VM Backup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Infrastructure Maintenance Backups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Updating Cloud Tooling</a:t>
            </a:r>
          </a:p>
          <a:p>
            <a:pPr marL="342900" indent="-342900">
              <a:buFont typeface="+mj-lt"/>
              <a:buAutoNum type="arabicPeriod"/>
            </a:pPr>
            <a:endParaRPr lang="pt-BR" sz="1600" dirty="0"/>
          </a:p>
          <a:p>
            <a:pPr marL="342900" indent="-342900">
              <a:buFont typeface="+mj-lt"/>
              <a:buAutoNum type="arabicPeriod"/>
            </a:pPr>
            <a:r>
              <a:rPr lang="pt-BR" sz="2000" b="1" dirty="0"/>
              <a:t>Patching Dom0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>
                <a:solidFill>
                  <a:schemeClr val="tx1"/>
                </a:solidFill>
                <a:latin typeface="+mn-lt"/>
                <a:cs typeface="+mn-cs"/>
              </a:rPr>
              <a:t>Configure Oracle Managed Updates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Configure Maintenance Method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Check Estimated Maintenance Time</a:t>
            </a:r>
          </a:p>
          <a:p>
            <a:pPr lvl="1"/>
            <a:endParaRPr lang="pt-BR" sz="1800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800100" lvl="1" indent="-342900">
              <a:buFont typeface="+mj-lt"/>
              <a:buAutoNum type="arabicPeriod"/>
            </a:pP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62BA73-C60E-4F9B-B71C-E4F7EB6E3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7515" y="2116899"/>
            <a:ext cx="4418709" cy="3076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06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515" y="628875"/>
            <a:ext cx="9887834" cy="844095"/>
          </a:xfrm>
        </p:spPr>
        <p:txBody>
          <a:bodyPr/>
          <a:lstStyle/>
          <a:p>
            <a:r>
              <a:rPr lang="pt-BR" dirty="0"/>
              <a:t>This Session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C0DD422-7CE5-44B8-B26D-04B85F4107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43957" y="6356350"/>
            <a:ext cx="4393957" cy="365125"/>
          </a:xfrm>
        </p:spPr>
        <p:txBody>
          <a:bodyPr/>
          <a:lstStyle/>
          <a:p>
            <a:r>
              <a:rPr lang="en-US" dirty="0"/>
              <a:t>Confidential – © 2021 Oracle Internal/Restricted/Highly Restricted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23E8EF1-2F42-7342-8210-90DCE2C19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37914" y="1215631"/>
            <a:ext cx="5810667" cy="5140719"/>
          </a:xfrm>
        </p:spPr>
        <p:txBody>
          <a:bodyPr/>
          <a:lstStyle/>
          <a:p>
            <a:pPr lvl="1"/>
            <a:endParaRPr lang="pt-BR" sz="1400" dirty="0"/>
          </a:p>
          <a:p>
            <a:r>
              <a:rPr lang="en-US" sz="2000" b="1" dirty="0"/>
              <a:t>Patching DomU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DomU Update Best Practices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Patching and Updating DomU Using Console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Using Console to Move DB to Another Home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Patching GI and DB Using dbaascli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Moving DB to a different Oracle Home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Patching GI and Oracle Home using dbaascli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Updating Guest VM Manually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Executing patchmgr in background</a:t>
            </a:r>
          </a:p>
          <a:p>
            <a:pPr marL="800100" lvl="1" indent="-342900">
              <a:buFont typeface="+mj-lt"/>
              <a:buAutoNum type="arabicPeriod"/>
            </a:pP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62BA73-C60E-4F9B-B71C-E4F7EB6E3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7515" y="2116899"/>
            <a:ext cx="4418709" cy="3076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8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890AB-2EED-3B47-B370-37B59C805E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30475" y="1161010"/>
            <a:ext cx="2127494" cy="33085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Cloud </a:t>
            </a:r>
          </a:p>
          <a:p>
            <a:pPr marL="0" indent="0" algn="ctr">
              <a:buNone/>
            </a:pPr>
            <a:r>
              <a:rPr lang="en-US" dirty="0" err="1"/>
              <a:t>ExaCS</a:t>
            </a:r>
            <a:r>
              <a:rPr lang="en-US" dirty="0"/>
              <a:t> / </a:t>
            </a:r>
            <a:r>
              <a:rPr lang="en-US" dirty="0" err="1"/>
              <a:t>ExaC@C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4F4A7-EE29-FC41-9340-BDC76F8014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371504-33D9-B044-8C50-620C44A06CB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B8078"/>
                </a:solidFill>
                <a:effectLst/>
                <a:uLnTx/>
                <a:uFillTx/>
                <a:latin typeface="Oracle Sans"/>
                <a:ea typeface="+mn-ea"/>
                <a:cs typeface="Oracle Sans" panose="020B0503020204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8B8078"/>
              </a:solidFill>
              <a:effectLst/>
              <a:uLnTx/>
              <a:uFillTx/>
              <a:latin typeface="Oracle Sans"/>
              <a:ea typeface="+mn-ea"/>
              <a:cs typeface="Oracle Sans" panose="020B0503020204020204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043E024-6100-0247-8CFD-737E0D2159D5}"/>
              </a:ext>
            </a:extLst>
          </p:cNvPr>
          <p:cNvGrpSpPr>
            <a:grpSpLocks noChangeAspect="1"/>
          </p:cNvGrpSpPr>
          <p:nvPr/>
        </p:nvGrpSpPr>
        <p:grpSpPr>
          <a:xfrm>
            <a:off x="9445659" y="2143288"/>
            <a:ext cx="1721623" cy="3619818"/>
            <a:chOff x="603406" y="1578153"/>
            <a:chExt cx="2270022" cy="4392183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206008E-FB48-FC40-A430-6CFD649BA1B5}"/>
                </a:ext>
              </a:extLst>
            </p:cNvPr>
            <p:cNvCxnSpPr/>
            <p:nvPr/>
          </p:nvCxnSpPr>
          <p:spPr>
            <a:xfrm>
              <a:off x="1141378" y="1578153"/>
              <a:ext cx="43551" cy="4148128"/>
            </a:xfrm>
            <a:prstGeom prst="line">
              <a:avLst/>
            </a:prstGeom>
            <a:ln w="28575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04EF408-4EA2-B948-A665-6A0083249A00}"/>
                </a:ext>
              </a:extLst>
            </p:cNvPr>
            <p:cNvCxnSpPr/>
            <p:nvPr/>
          </p:nvCxnSpPr>
          <p:spPr>
            <a:xfrm flipH="1">
              <a:off x="1834798" y="1578153"/>
              <a:ext cx="52537" cy="4117329"/>
            </a:xfrm>
            <a:prstGeom prst="line">
              <a:avLst/>
            </a:prstGeom>
            <a:ln w="28575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EA383D5-5913-214C-BC8E-A5B3D16E7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799" y="4903944"/>
              <a:ext cx="1137578" cy="444366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54C8DD9-8445-D949-AB6F-41AFD812F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799" y="5515286"/>
              <a:ext cx="1137578" cy="44436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E6E1A1D-3844-ED4C-9682-F4D0F7052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473" y="3934230"/>
              <a:ext cx="1399032" cy="17487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0173AE0-1582-3A4E-BC16-1BBCDA31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473" y="3598236"/>
              <a:ext cx="1399032" cy="174879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EBE70D3-D291-D743-A42B-7A1687BEEA84}"/>
                </a:ext>
              </a:extLst>
            </p:cNvPr>
            <p:cNvSpPr txBox="1"/>
            <p:nvPr/>
          </p:nvSpPr>
          <p:spPr>
            <a:xfrm>
              <a:off x="771473" y="2978576"/>
              <a:ext cx="1378804" cy="30003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Hypervisor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49C85A8-3CBC-874F-8022-71FD8741D8A8}"/>
                </a:ext>
              </a:extLst>
            </p:cNvPr>
            <p:cNvSpPr txBox="1"/>
            <p:nvPr/>
          </p:nvSpPr>
          <p:spPr>
            <a:xfrm>
              <a:off x="603406" y="2528542"/>
              <a:ext cx="1378804" cy="3000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SO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A480227-9406-894B-9591-7E1ED1F57E79}"/>
                </a:ext>
              </a:extLst>
            </p:cNvPr>
            <p:cNvSpPr txBox="1"/>
            <p:nvPr/>
          </p:nvSpPr>
          <p:spPr>
            <a:xfrm>
              <a:off x="637304" y="1972513"/>
              <a:ext cx="1378804" cy="3000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Databases</a:t>
              </a:r>
            </a:p>
          </p:txBody>
        </p:sp>
        <p:sp>
          <p:nvSpPr>
            <p:cNvPr id="71" name="Up-Down Arrow 35">
              <a:extLst>
                <a:ext uri="{FF2B5EF4-FFF2-40B4-BE49-F238E27FC236}">
                  <a16:creationId xmlns:a16="http://schemas.microsoft.com/office/drawing/2014/main" id="{C52D3230-0988-B845-9253-521E7F676CA1}"/>
                </a:ext>
              </a:extLst>
            </p:cNvPr>
            <p:cNvSpPr/>
            <p:nvPr/>
          </p:nvSpPr>
          <p:spPr bwMode="gray">
            <a:xfrm>
              <a:off x="2273354" y="2978576"/>
              <a:ext cx="600074" cy="2991760"/>
            </a:xfrm>
            <a:prstGeom prst="upDownArrow">
              <a:avLst/>
            </a:prstGeom>
            <a:solidFill>
              <a:schemeClr val="accent1"/>
            </a:solidFill>
            <a:ln w="1587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racle Sans"/>
                  <a:ea typeface="+mn-ea"/>
                  <a:cs typeface="+mn-cs"/>
                </a:rPr>
                <a:t>Oracle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FAA35EB-A35D-8441-B508-672C38CBBC2B}"/>
                </a:ext>
              </a:extLst>
            </p:cNvPr>
            <p:cNvSpPr txBox="1"/>
            <p:nvPr/>
          </p:nvSpPr>
          <p:spPr>
            <a:xfrm>
              <a:off x="663325" y="4284937"/>
              <a:ext cx="1612231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Internal Fabric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903C6BB-3708-B841-A360-F106B07DA38A}"/>
                </a:ext>
              </a:extLst>
            </p:cNvPr>
            <p:cNvSpPr txBox="1"/>
            <p:nvPr/>
          </p:nvSpPr>
          <p:spPr>
            <a:xfrm>
              <a:off x="1141378" y="4997326"/>
              <a:ext cx="745958" cy="257603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E3629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Storage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78165C1-91A5-9849-B1D0-30AE92EEF6B6}"/>
                </a:ext>
              </a:extLst>
            </p:cNvPr>
            <p:cNvSpPr txBox="1"/>
            <p:nvPr/>
          </p:nvSpPr>
          <p:spPr>
            <a:xfrm>
              <a:off x="1141378" y="5606689"/>
              <a:ext cx="745958" cy="257603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E3629"/>
                  </a:solidFill>
                  <a:effectLst/>
                  <a:uLnTx/>
                  <a:uFillTx/>
                  <a:latin typeface="Oracle Sans" panose="020B0503020204020204" pitchFamily="34" charset="0"/>
                  <a:ea typeface="+mn-ea"/>
                  <a:cs typeface="Oracle Sans" panose="020B0503020204020204" pitchFamily="34" charset="0"/>
                </a:rPr>
                <a:t>Storage</a:t>
              </a:r>
            </a:p>
          </p:txBody>
        </p:sp>
      </p:grpSp>
      <p:pic>
        <p:nvPicPr>
          <p:cNvPr id="55" name="Picture 54" descr="oracle-server-x.png">
            <a:extLst>
              <a:ext uri="{FF2B5EF4-FFF2-40B4-BE49-F238E27FC236}">
                <a16:creationId xmlns:a16="http://schemas.microsoft.com/office/drawing/2014/main" id="{4ADD1ED8-DA2E-594B-965E-2E1CF6C6925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3664" y="2283851"/>
            <a:ext cx="835683" cy="2546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6" name="Up-Down Arrow 36">
            <a:extLst>
              <a:ext uri="{FF2B5EF4-FFF2-40B4-BE49-F238E27FC236}">
                <a16:creationId xmlns:a16="http://schemas.microsoft.com/office/drawing/2014/main" id="{A7B029C8-AA51-BF45-85AF-E59832BC2093}"/>
              </a:ext>
            </a:extLst>
          </p:cNvPr>
          <p:cNvSpPr/>
          <p:nvPr/>
        </p:nvSpPr>
        <p:spPr bwMode="gray">
          <a:xfrm>
            <a:off x="10774181" y="2054320"/>
            <a:ext cx="387261" cy="1119507"/>
          </a:xfrm>
          <a:prstGeom prst="upDownArrow">
            <a:avLst/>
          </a:prstGeom>
          <a:solidFill>
            <a:schemeClr val="accent4"/>
          </a:solidFill>
          <a:ln w="158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Customer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49C85A8-3CBC-874F-8022-71FD8741D8A8}"/>
              </a:ext>
            </a:extLst>
          </p:cNvPr>
          <p:cNvSpPr txBox="1"/>
          <p:nvPr/>
        </p:nvSpPr>
        <p:spPr>
          <a:xfrm>
            <a:off x="9445659" y="2088969"/>
            <a:ext cx="1071126" cy="2219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  <a:t>Data/Schema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7590999" y="3239926"/>
            <a:ext cx="806679" cy="314093"/>
          </a:xfrm>
          <a:prstGeom prst="rightArrow">
            <a:avLst>
              <a:gd name="adj1" fmla="val 33599"/>
              <a:gd name="adj2" fmla="val 1197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Footer Placeholder 3">
            <a:extLst>
              <a:ext uri="{FF2B5EF4-FFF2-40B4-BE49-F238E27FC236}">
                <a16:creationId xmlns:a16="http://schemas.microsoft.com/office/drawing/2014/main" id="{280D1223-6A11-4EDC-A4D9-6C5ABA4B57B8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078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© 2022 Oracle Internal/Restricted/Highly Restricted</a:t>
            </a:r>
          </a:p>
        </p:txBody>
      </p:sp>
      <p:sp>
        <p:nvSpPr>
          <p:cNvPr id="90" name="Text Placeholder 4">
            <a:extLst>
              <a:ext uri="{FF2B5EF4-FFF2-40B4-BE49-F238E27FC236}">
                <a16:creationId xmlns:a16="http://schemas.microsoft.com/office/drawing/2014/main" id="{E2C890AB-2EED-3B47-B370-37B59C805E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65952" y="2550151"/>
            <a:ext cx="732004" cy="330850"/>
          </a:xfrm>
        </p:spPr>
        <p:txBody>
          <a:bodyPr/>
          <a:lstStyle/>
          <a:p>
            <a:pPr marL="0" indent="0" algn="ctr">
              <a:buNone/>
            </a:pPr>
            <a:r>
              <a:rPr lang="en-US" sz="1200" b="0" dirty="0"/>
              <a:t>DomU</a:t>
            </a:r>
          </a:p>
        </p:txBody>
      </p:sp>
      <p:sp>
        <p:nvSpPr>
          <p:cNvPr id="9" name="Left Brace 8"/>
          <p:cNvSpPr/>
          <p:nvPr/>
        </p:nvSpPr>
        <p:spPr>
          <a:xfrm>
            <a:off x="8849933" y="2177142"/>
            <a:ext cx="257128" cy="1036660"/>
          </a:xfrm>
          <a:prstGeom prst="lef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Left Brace 97"/>
          <p:cNvSpPr/>
          <p:nvPr/>
        </p:nvSpPr>
        <p:spPr>
          <a:xfrm>
            <a:off x="8807392" y="3407481"/>
            <a:ext cx="342209" cy="2448498"/>
          </a:xfrm>
          <a:prstGeom prst="lef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Text Placeholder 4">
            <a:extLst>
              <a:ext uri="{FF2B5EF4-FFF2-40B4-BE49-F238E27FC236}">
                <a16:creationId xmlns:a16="http://schemas.microsoft.com/office/drawing/2014/main" id="{E2C890AB-2EED-3B47-B370-37B59C805E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90251" y="4390865"/>
            <a:ext cx="732004" cy="330850"/>
          </a:xfrm>
        </p:spPr>
        <p:txBody>
          <a:bodyPr/>
          <a:lstStyle/>
          <a:p>
            <a:pPr marL="0" indent="0" algn="ctr">
              <a:buNone/>
            </a:pPr>
            <a:r>
              <a:rPr lang="en-US" sz="1200" b="0" dirty="0"/>
              <a:t>Dom0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143" y="1502367"/>
            <a:ext cx="60457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Roles &amp; Responsibilities</a:t>
            </a:r>
          </a:p>
          <a:p>
            <a:endParaRPr lang="en-US" b="1" dirty="0"/>
          </a:p>
          <a:p>
            <a:r>
              <a:rPr lang="en-US" b="1" dirty="0"/>
              <a:t>User-Managed Maintenance Updates</a:t>
            </a:r>
          </a:p>
          <a:p>
            <a:endParaRPr lang="en-US" b="1" dirty="0">
              <a:solidFill>
                <a:srgbClr val="333333"/>
              </a:solidFill>
              <a:latin typeface="Oracle Sans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Patching the Oracle Grid Infrastructure and Oracle Database software on the Exadata compute nodes;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Updating the operating system and the tooling on the compute nodes. </a:t>
            </a:r>
          </a:p>
          <a:p>
            <a:endParaRPr lang="en-US" b="1" dirty="0"/>
          </a:p>
          <a:p>
            <a:r>
              <a:rPr lang="en-US" b="1" dirty="0"/>
              <a:t>Oracle-Managed Infrastructure Maintenance Updates</a:t>
            </a:r>
          </a:p>
          <a:p>
            <a:endParaRPr lang="en-US" dirty="0">
              <a:solidFill>
                <a:srgbClr val="333333"/>
              </a:solidFill>
              <a:latin typeface="Oracle Sans" panose="020B05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Oracle manages quarterly infrastructure maintenance updates of all other infrastructure components, including the physical compute nodes (Dom0), the Exadata storage servers, and the Exadata network switches.</a:t>
            </a:r>
          </a:p>
          <a:p>
            <a:endParaRPr lang="en-US" dirty="0">
              <a:solidFill>
                <a:srgbClr val="333333"/>
              </a:solidFill>
              <a:latin typeface="Oracle Sans" panose="020B0503020204020204" pitchFamily="34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70608" y="142326"/>
            <a:ext cx="10541568" cy="1056888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r>
              <a:rPr lang="pt-BR" dirty="0"/>
              <a:t>Before Patching … 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976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50982" y="397185"/>
            <a:ext cx="10541568" cy="1056888"/>
          </a:xfrm>
        </p:spPr>
        <p:txBody>
          <a:bodyPr/>
          <a:lstStyle/>
          <a:p>
            <a:r>
              <a:rPr lang="en-US" dirty="0"/>
              <a:t>Before Patching … </a:t>
            </a:r>
            <a:br>
              <a:rPr lang="en-US" dirty="0"/>
            </a:br>
            <a:endParaRPr lang="en-US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0" y="1340409"/>
            <a:ext cx="5327423" cy="33633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+mn-lt"/>
                <a:cs typeface="+mn-cs"/>
              </a:rPr>
              <a:t>Exachk</a:t>
            </a:r>
          </a:p>
          <a:p>
            <a:endParaRPr lang="en-US" sz="1400" b="1" dirty="0">
              <a:latin typeface="+mn-lt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Exachk holistically evaluates Exadata Database Machine engineered systems;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Execute Exachk 10 days before patch date and analysis the result and score;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Open a proactive SR in order to review the exachk;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b="1" dirty="0">
                <a:latin typeface="+mn-lt"/>
                <a:cs typeface="+mn-cs"/>
              </a:rPr>
              <a:t>Reference:</a:t>
            </a:r>
            <a:r>
              <a:rPr lang="en-US" sz="1800" dirty="0">
                <a:latin typeface="+mn-lt"/>
                <a:cs typeface="+mn-cs"/>
              </a:rPr>
              <a:t> </a:t>
            </a:r>
            <a:r>
              <a:rPr lang="en-US" sz="1800" dirty="0">
                <a:latin typeface="+mn-lt"/>
              </a:rPr>
              <a:t>Oracle Exadata Database Machine EXAchk (Doc ID 1070954.1)</a:t>
            </a:r>
            <a:endParaRPr lang="pt-BR" sz="1800" dirty="0">
              <a:latin typeface="+mn-lt"/>
            </a:endParaRPr>
          </a:p>
          <a:p>
            <a:r>
              <a:rPr lang="en-US" sz="1400" dirty="0"/>
              <a:t> </a:t>
            </a:r>
            <a:endParaRPr lang="pt-BR" sz="14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260513" y="2016472"/>
            <a:ext cx="24101" cy="3845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9A98266-3AEE-46B2-BFB0-578C1C0B95B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078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© 2022 Oracle Internal/Restricted/Highly Restricted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757" y="1729945"/>
            <a:ext cx="6627452" cy="370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7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62995" y="794327"/>
            <a:ext cx="10598207" cy="1215705"/>
          </a:xfrm>
        </p:spPr>
        <p:txBody>
          <a:bodyPr/>
          <a:lstStyle/>
          <a:p>
            <a:r>
              <a:rPr lang="en-US" dirty="0"/>
              <a:t>Before Patching … 	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9A98266-3AEE-46B2-BFB0-578C1C0B95B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078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© 2022 Oracle Internal/Restricted/Highly Restricted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62995" y="2097975"/>
            <a:ext cx="9797005" cy="3124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Oracle Sans" panose="020B0503020204020204" pitchFamily="34" charset="0"/>
                <a:cs typeface="Oracle Sans" panose="020B0503020204020204" pitchFamily="34" charset="0"/>
              </a:rPr>
              <a:t>Open a proactive SR before maintenance date</a:t>
            </a:r>
          </a:p>
          <a:p>
            <a:endParaRPr lang="en-US" sz="1800" b="1" i="1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Open a Sev2 SR days before maintenance date and before start the maintenance change SR to sev1 24/7</a:t>
            </a:r>
          </a:p>
          <a:p>
            <a:endParaRPr lang="en-US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b="1" dirty="0">
                <a:latin typeface="Oracle Sans" panose="020B0503020204020204" pitchFamily="34" charset="0"/>
                <a:cs typeface="Oracle Sans" panose="020B0503020204020204" pitchFamily="34" charset="0"/>
              </a:rPr>
              <a:t>Reference:</a:t>
            </a:r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 How To Request Management Attention on a Service Request (SR) with Oracle Support Services (Doc ID 199389.1)</a:t>
            </a:r>
            <a:r>
              <a:rPr lang="pt-BR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.</a:t>
            </a:r>
          </a:p>
          <a:p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1800" dirty="0">
                <a:latin typeface="Oracle Sans" panose="020B0503020204020204" pitchFamily="34" charset="0"/>
                <a:cs typeface="Oracle Sans" panose="020B0503020204020204" pitchFamily="34" charset="0"/>
              </a:rPr>
              <a:t> </a:t>
            </a:r>
            <a:endParaRPr lang="pt-BR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endParaRPr lang="en-US" sz="180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44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46573" y="656923"/>
            <a:ext cx="10515600" cy="754227"/>
          </a:xfrm>
        </p:spPr>
        <p:txBody>
          <a:bodyPr/>
          <a:lstStyle/>
          <a:p>
            <a:r>
              <a:rPr lang="en-US" dirty="0"/>
              <a:t>Before Patching …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530616" y="2174362"/>
            <a:ext cx="5327423" cy="2734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+mn-lt"/>
              </a:rPr>
              <a:t>Oracle Cloud managed virtual machine backups</a:t>
            </a:r>
            <a:endParaRPr lang="pt-BR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The backup runs automatically once a week;</a:t>
            </a:r>
            <a:endParaRPr lang="pt-BR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One backup copy is retained;</a:t>
            </a:r>
            <a:endParaRPr lang="pt-BR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Backup is executed only if space exists;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These backups can be used to resurrect a virtual machine that may have been completely damaged to the extent that it may not boot.</a:t>
            </a:r>
            <a:endParaRPr lang="pt-BR" sz="1800" dirty="0">
              <a:latin typeface="+mn-lt"/>
            </a:endParaRPr>
          </a:p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260513" y="2016472"/>
            <a:ext cx="24101" cy="3845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9A98266-3AEE-46B2-BFB0-578C1C0B95B1}"/>
              </a:ext>
            </a:extLst>
          </p:cNvPr>
          <p:cNvSpPr txBox="1">
            <a:spLocks/>
          </p:cNvSpPr>
          <p:nvPr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078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© 2022 Oracle Internal/Restricted/Highly Restricted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282217" y="2174362"/>
            <a:ext cx="5327423" cy="34864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+mn-lt"/>
              </a:rPr>
              <a:t>Customer is responsible for managed virtual machine backups</a:t>
            </a:r>
            <a:endParaRPr lang="pt-BR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A backup can be performed from inside the virtual machine;</a:t>
            </a:r>
            <a:endParaRPr lang="pt-BR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Oracle recommends a backup before and after virtual machine maintenance.</a:t>
            </a:r>
          </a:p>
          <a:p>
            <a:endParaRPr lang="pt-BR" sz="1800" dirty="0">
              <a:latin typeface="+mn-lt"/>
            </a:endParaRPr>
          </a:p>
          <a:p>
            <a:r>
              <a:rPr lang="en-US" sz="1800" b="1" dirty="0">
                <a:latin typeface="+mn-lt"/>
              </a:rPr>
              <a:t>Reference:</a:t>
            </a:r>
          </a:p>
          <a:p>
            <a:r>
              <a:rPr lang="en-US" sz="1800" dirty="0">
                <a:latin typeface="+mn-lt"/>
              </a:rPr>
              <a:t>Exadata Cloud Compute Node Backup and Restore Operations (Doc ID 2809393.1)</a:t>
            </a:r>
            <a:endParaRPr lang="pt-BR" sz="1800" dirty="0">
              <a:latin typeface="+mn-lt"/>
            </a:endParaRPr>
          </a:p>
          <a:p>
            <a:endParaRPr lang="pt-BR" sz="1200" dirty="0"/>
          </a:p>
          <a:p>
            <a:endParaRPr lang="pt-BR" sz="1200" dirty="0"/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76950" y="1551113"/>
            <a:ext cx="1550307" cy="3253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+mn-lt"/>
                <a:cs typeface="+mn-cs"/>
              </a:rPr>
              <a:t>VM Backup</a:t>
            </a:r>
            <a:endParaRPr lang="pt-BR" sz="1800" dirty="0">
              <a:latin typeface="+mn-lt"/>
            </a:endParaRPr>
          </a:p>
          <a:p>
            <a:r>
              <a:rPr lang="en-US" sz="1200" dirty="0"/>
              <a:t> </a:t>
            </a:r>
            <a:endParaRPr lang="pt-BR" sz="1200" dirty="0"/>
          </a:p>
          <a:p>
            <a:endParaRPr lang="en-US" sz="12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79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ght Master ">
  <a:themeElements>
    <a:clrScheme name="Oracle NEW">
      <a:dk1>
        <a:srgbClr val="4E3629"/>
      </a:dk1>
      <a:lt1>
        <a:sysClr val="window" lastClr="FFFFFF"/>
      </a:lt1>
      <a:dk2>
        <a:srgbClr val="312D2A"/>
      </a:dk2>
      <a:lt2>
        <a:srgbClr val="E0E2E1"/>
      </a:lt2>
      <a:accent1>
        <a:srgbClr val="D1350F"/>
      </a:accent1>
      <a:accent2>
        <a:srgbClr val="E6AC58"/>
      </a:accent2>
      <a:accent3>
        <a:srgbClr val="94AFAF"/>
      </a:accent3>
      <a:accent4>
        <a:srgbClr val="2B6242"/>
      </a:accent4>
      <a:accent5>
        <a:srgbClr val="2C5967"/>
      </a:accent5>
      <a:accent6>
        <a:srgbClr val="AE562C"/>
      </a:accent6>
      <a:hlink>
        <a:srgbClr val="2C5967"/>
      </a:hlink>
      <a:folHlink>
        <a:srgbClr val="F5B64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 (NXPowerLite Copy).pptx" id="{AE310C2E-BC4D-4F56-BD76-471CBE522D37}" vid="{029E71FD-0602-46C5-BB56-049A17F1B990}"/>
    </a:ext>
  </a:extLst>
</a:theme>
</file>

<file path=ppt/theme/theme2.xml><?xml version="1.0" encoding="utf-8"?>
<a:theme xmlns:a="http://schemas.openxmlformats.org/drawingml/2006/main" name="Dark Master">
  <a:themeElements>
    <a:clrScheme name="Oracle NEW">
      <a:dk1>
        <a:srgbClr val="4E3629"/>
      </a:dk1>
      <a:lt1>
        <a:sysClr val="window" lastClr="FFFFFF"/>
      </a:lt1>
      <a:dk2>
        <a:srgbClr val="312D2A"/>
      </a:dk2>
      <a:lt2>
        <a:srgbClr val="E0E2E1"/>
      </a:lt2>
      <a:accent1>
        <a:srgbClr val="D1350F"/>
      </a:accent1>
      <a:accent2>
        <a:srgbClr val="E6AC58"/>
      </a:accent2>
      <a:accent3>
        <a:srgbClr val="94AFAF"/>
      </a:accent3>
      <a:accent4>
        <a:srgbClr val="2B6242"/>
      </a:accent4>
      <a:accent5>
        <a:srgbClr val="2C5967"/>
      </a:accent5>
      <a:accent6>
        <a:srgbClr val="AE562C"/>
      </a:accent6>
      <a:hlink>
        <a:srgbClr val="2C5967"/>
      </a:hlink>
      <a:folHlink>
        <a:srgbClr val="F5B64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 (NXPowerLite Copy).pptx" id="{AE310C2E-BC4D-4F56-BD76-471CBE522D37}" vid="{03D8F6CA-98DF-468F-9E1A-F51A22E774F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21804</TotalTime>
  <Words>2526</Words>
  <Application>Microsoft Office PowerPoint</Application>
  <PresentationFormat>Widescreen</PresentationFormat>
  <Paragraphs>460</Paragraphs>
  <Slides>28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Consolas</vt:lpstr>
      <vt:lpstr>Georgia</vt:lpstr>
      <vt:lpstr>Oracle Sans</vt:lpstr>
      <vt:lpstr>Oracle Sans Light</vt:lpstr>
      <vt:lpstr>Wingdings</vt:lpstr>
      <vt:lpstr>Light Master </vt:lpstr>
      <vt:lpstr>Dark Master</vt:lpstr>
      <vt:lpstr>PowerPoint Presentation</vt:lpstr>
      <vt:lpstr>ExaCC &amp; ExaCS Patching Best Practices</vt:lpstr>
      <vt:lpstr>Safe harbor statement</vt:lpstr>
      <vt:lpstr>This Session</vt:lpstr>
      <vt:lpstr>This Session</vt:lpstr>
      <vt:lpstr>PowerPoint Presentation</vt:lpstr>
      <vt:lpstr>Before Patching …  </vt:lpstr>
      <vt:lpstr>Before Patching …    </vt:lpstr>
      <vt:lpstr>Before Patching …</vt:lpstr>
      <vt:lpstr>Before Patching …</vt:lpstr>
      <vt:lpstr>Before Patching …</vt:lpstr>
      <vt:lpstr>Patching Dom0</vt:lpstr>
      <vt:lpstr>Patching Dom0</vt:lpstr>
      <vt:lpstr>Patching Dom0</vt:lpstr>
      <vt:lpstr>Patching Dom0</vt:lpstr>
      <vt:lpstr>Patching Dom0</vt:lpstr>
      <vt:lpstr>Patching Dom0</vt:lpstr>
      <vt:lpstr>Patching DomU</vt:lpstr>
      <vt:lpstr>Patching DomU</vt:lpstr>
      <vt:lpstr>Patching DomU</vt:lpstr>
      <vt:lpstr>Patching DomU</vt:lpstr>
      <vt:lpstr>Patching DomU</vt:lpstr>
      <vt:lpstr>Patching DomU Manually</vt:lpstr>
      <vt:lpstr>Patching DomU Manually</vt:lpstr>
      <vt:lpstr>Patching DomU Manually</vt:lpstr>
      <vt:lpstr>Patching DomU Manually</vt:lpstr>
      <vt:lpstr>Patching DomU Manually</vt:lpstr>
      <vt:lpstr>PowerPoint Presentation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install fonts before using</dc:title>
  <dc:creator>Rodrigo Rodrigues</dc:creator>
  <cp:lastModifiedBy>Marcel Rosa</cp:lastModifiedBy>
  <cp:revision>334</cp:revision>
  <dcterms:created xsi:type="dcterms:W3CDTF">2019-09-24T20:37:59Z</dcterms:created>
  <dcterms:modified xsi:type="dcterms:W3CDTF">2023-05-17T18:38:24Z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6186370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D8.0.4</vt:lpwstr>
  </property>
</Properties>
</file>